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handoutMasterIdLst>
    <p:handoutMasterId r:id="rId30"/>
  </p:handoutMasterIdLst>
  <p:sldIdLst>
    <p:sldId id="256" r:id="rId2"/>
    <p:sldId id="267" r:id="rId3"/>
    <p:sldId id="269" r:id="rId4"/>
    <p:sldId id="287" r:id="rId5"/>
    <p:sldId id="277" r:id="rId6"/>
    <p:sldId id="270" r:id="rId7"/>
    <p:sldId id="282" r:id="rId8"/>
    <p:sldId id="283" r:id="rId9"/>
    <p:sldId id="279" r:id="rId10"/>
    <p:sldId id="281" r:id="rId11"/>
    <p:sldId id="280" r:id="rId12"/>
    <p:sldId id="274" r:id="rId13"/>
    <p:sldId id="275" r:id="rId14"/>
    <p:sldId id="263" r:id="rId15"/>
    <p:sldId id="288" r:id="rId16"/>
    <p:sldId id="271" r:id="rId17"/>
    <p:sldId id="294" r:id="rId18"/>
    <p:sldId id="286" r:id="rId19"/>
    <p:sldId id="289" r:id="rId20"/>
    <p:sldId id="290" r:id="rId21"/>
    <p:sldId id="291" r:id="rId22"/>
    <p:sldId id="292" r:id="rId23"/>
    <p:sldId id="293" r:id="rId24"/>
    <p:sldId id="295" r:id="rId25"/>
    <p:sldId id="284" r:id="rId26"/>
    <p:sldId id="261" r:id="rId27"/>
    <p:sldId id="262" r:id="rId28"/>
  </p:sldIdLst>
  <p:sldSz cx="9144000" cy="5143500" type="screen16x9"/>
  <p:notesSz cx="6669088" cy="9928225"/>
  <p:custDataLst>
    <p:tags r:id="rId31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9">
          <p15:clr>
            <a:srgbClr val="A4A3A4"/>
          </p15:clr>
        </p15:guide>
        <p15:guide id="2" orient="horz" pos="327">
          <p15:clr>
            <a:srgbClr val="A4A3A4"/>
          </p15:clr>
        </p15:guide>
        <p15:guide id="3" orient="horz" pos="3094">
          <p15:clr>
            <a:srgbClr val="A4A3A4"/>
          </p15:clr>
        </p15:guide>
        <p15:guide id="4" orient="horz" pos="894">
          <p15:clr>
            <a:srgbClr val="A4A3A4"/>
          </p15:clr>
        </p15:guide>
        <p15:guide id="5" orient="horz" pos="2958">
          <p15:clr>
            <a:srgbClr val="A4A3A4"/>
          </p15:clr>
        </p15:guide>
        <p15:guide id="6" orient="horz" pos="2890">
          <p15:clr>
            <a:srgbClr val="A4A3A4"/>
          </p15:clr>
        </p15:guide>
        <p15:guide id="7" orient="horz" pos="2391">
          <p15:clr>
            <a:srgbClr val="A4A3A4"/>
          </p15:clr>
        </p15:guide>
        <p15:guide id="8" orient="horz" pos="690">
          <p15:clr>
            <a:srgbClr val="A4A3A4"/>
          </p15:clr>
        </p15:guide>
        <p15:guide id="9" orient="horz" pos="1144">
          <p15:clr>
            <a:srgbClr val="A4A3A4"/>
          </p15:clr>
        </p15:guide>
        <p15:guide id="10" pos="2948">
          <p15:clr>
            <a:srgbClr val="A4A3A4"/>
          </p15:clr>
        </p15:guide>
        <p15:guide id="11" pos="2812">
          <p15:clr>
            <a:srgbClr val="A4A3A4"/>
          </p15:clr>
        </p15:guide>
        <p15:guide id="12" pos="249">
          <p15:clr>
            <a:srgbClr val="A4A3A4"/>
          </p15:clr>
        </p15:guide>
        <p15:guide id="13" pos="5511">
          <p15:clr>
            <a:srgbClr val="A4A3A4"/>
          </p15:clr>
        </p15:guide>
        <p15:guide id="14" pos="1905">
          <p15:clr>
            <a:srgbClr val="A4A3A4"/>
          </p15:clr>
        </p15:guide>
        <p15:guide id="15" pos="2041">
          <p15:clr>
            <a:srgbClr val="A4A3A4"/>
          </p15:clr>
        </p15:guide>
        <p15:guide id="16" pos="3719">
          <p15:clr>
            <a:srgbClr val="A4A3A4"/>
          </p15:clr>
        </p15:guide>
        <p15:guide id="17" pos="3855">
          <p15:clr>
            <a:srgbClr val="A4A3A4"/>
          </p15:clr>
        </p15:guide>
        <p15:guide id="18" pos="564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0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F796E"/>
    <a:srgbClr val="0A593C"/>
    <a:srgbClr val="F18700"/>
    <a:srgbClr val="EAEAEA"/>
    <a:srgbClr val="4A5C69"/>
    <a:srgbClr val="00007D"/>
    <a:srgbClr val="E60039"/>
    <a:srgbClr val="5C6F7C"/>
    <a:srgbClr val="9A4E9E"/>
    <a:srgbClr val="9A4E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7072" autoAdjust="0"/>
    <p:restoredTop sz="85748" autoAdjust="0"/>
  </p:normalViewPr>
  <p:slideViewPr>
    <p:cSldViewPr snapToObjects="1" showGuides="1">
      <p:cViewPr varScale="1">
        <p:scale>
          <a:sx n="109" d="100"/>
          <a:sy n="109" d="100"/>
        </p:scale>
        <p:origin x="184" y="1200"/>
      </p:cViewPr>
      <p:guideLst>
        <p:guide orient="horz" pos="169"/>
        <p:guide orient="horz" pos="327"/>
        <p:guide orient="horz" pos="3094"/>
        <p:guide orient="horz" pos="894"/>
        <p:guide orient="horz" pos="2958"/>
        <p:guide orient="horz" pos="2890"/>
        <p:guide orient="horz" pos="2391"/>
        <p:guide orient="horz" pos="690"/>
        <p:guide orient="horz" pos="1144"/>
        <p:guide pos="2948"/>
        <p:guide pos="2812"/>
        <p:guide pos="249"/>
        <p:guide pos="5511"/>
        <p:guide pos="1905"/>
        <p:guide pos="2041"/>
        <p:guide pos="3719"/>
        <p:guide pos="3855"/>
        <p:guide pos="5647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notesViewPr>
    <p:cSldViewPr snapToObjects="1" showGuides="1">
      <p:cViewPr varScale="1">
        <p:scale>
          <a:sx n="92" d="100"/>
          <a:sy n="92" d="100"/>
        </p:scale>
        <p:origin x="-3714" y="-108"/>
      </p:cViewPr>
      <p:guideLst>
        <p:guide orient="horz" pos="3127"/>
        <p:guide pos="2101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handoutMaster" Target="handoutMasters/handoutMaster1.xml"/><Relationship Id="rId31" Type="http://schemas.openxmlformats.org/officeDocument/2006/relationships/tags" Target="tags/tag1.xml"/><Relationship Id="rId32" Type="http://schemas.openxmlformats.org/officeDocument/2006/relationships/presProps" Target="pres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889938" cy="49641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777607" y="0"/>
            <a:ext cx="2889938" cy="49641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724D2C-80A9-4757-B9F7-C429DB59040C}" type="datetimeFigureOut">
              <a:rPr lang="en-GB" smtClean="0"/>
              <a:pPr/>
              <a:t>03/05/2017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30091"/>
            <a:ext cx="2889938" cy="496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777607" y="9430091"/>
            <a:ext cx="2889938" cy="496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0B9709-847F-46F0-8F86-DF723B7DFD8A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50203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889938" cy="49641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777607" y="0"/>
            <a:ext cx="2889938" cy="49641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E27E3B-0227-4CB8-911C-B52250AE3549}" type="datetimeFigureOut">
              <a:rPr lang="en-GB" smtClean="0"/>
              <a:pPr/>
              <a:t>03/05/2017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6988" y="746125"/>
            <a:ext cx="6615112" cy="3721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66909" y="4715908"/>
            <a:ext cx="5335270" cy="446770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889938" cy="496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777607" y="9430091"/>
            <a:ext cx="2889938" cy="496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1FD784-6759-4731-BA56-C7AF35640A4C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501474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tif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Relationship Id="rId3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jpeg"/><Relationship Id="rId5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tiff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#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gray">
          <a:xfrm>
            <a:off x="395286" y="2751770"/>
            <a:ext cx="8334921" cy="627864"/>
          </a:xfrm>
        </p:spPr>
        <p:txBody>
          <a:bodyPr lIns="0" rIns="0" anchor="t"/>
          <a:lstStyle>
            <a:lvl1pPr>
              <a:defRPr sz="4800" b="0" baseline="0">
                <a:solidFill>
                  <a:srgbClr val="4A5C69"/>
                </a:solidFill>
                <a:latin typeface="Source Sans Pro"/>
                <a:cs typeface="Source Sans Pro"/>
              </a:defRPr>
            </a:lvl1pPr>
          </a:lstStyle>
          <a:p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95285" y="3990135"/>
            <a:ext cx="8334922" cy="442035"/>
          </a:xfrm>
          <a:prstGeom prst="rect">
            <a:avLst/>
          </a:prstGeom>
        </p:spPr>
        <p:txBody>
          <a:bodyPr lIns="0" tIns="72000" rIns="0" anchor="b"/>
          <a:lstStyle>
            <a:lvl1pPr marL="0" indent="0" algn="l">
              <a:buNone/>
              <a:defRPr sz="2400" b="0" cap="all" baseline="0">
                <a:solidFill>
                  <a:srgbClr val="4A5C69"/>
                </a:solidFill>
                <a:latin typeface="Source Sans Pro"/>
                <a:cs typeface="Source Sans Pro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subtitle style</a:t>
            </a:r>
            <a:endParaRPr lang="en-GB" dirty="0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1"/>
          </p:nvPr>
        </p:nvSpPr>
        <p:spPr bwMode="gray">
          <a:xfrm>
            <a:off x="392471" y="4587974"/>
            <a:ext cx="1911277" cy="184666"/>
          </a:xfrm>
          <a:prstGeom prst="rect">
            <a:avLst/>
          </a:prstGeom>
        </p:spPr>
        <p:txBody>
          <a:bodyPr/>
          <a:lstStyle>
            <a:lvl1pPr>
              <a:defRPr sz="1200" b="0">
                <a:solidFill>
                  <a:srgbClr val="4A5C69"/>
                </a:solidFill>
                <a:latin typeface="Source Sans Pro"/>
                <a:cs typeface="Source Sans Pro"/>
              </a:defRPr>
            </a:lvl1pPr>
          </a:lstStyle>
          <a:p>
            <a:r>
              <a:rPr lang="en-GB" dirty="0"/>
              <a:t>9</a:t>
            </a:r>
            <a:r>
              <a:rPr lang="en-GB" dirty="0" smtClean="0"/>
              <a:t> September 2015</a:t>
            </a:r>
            <a:endParaRPr lang="en-GB" dirty="0"/>
          </a:p>
        </p:txBody>
      </p:sp>
      <p:sp>
        <p:nvSpPr>
          <p:cNvPr id="11" name="Oval 10"/>
          <p:cNvSpPr/>
          <p:nvPr userDrawn="1"/>
        </p:nvSpPr>
        <p:spPr>
          <a:xfrm>
            <a:off x="8208404" y="231490"/>
            <a:ext cx="1837220" cy="1837220"/>
          </a:xfrm>
          <a:prstGeom prst="ellipse">
            <a:avLst/>
          </a:prstGeom>
          <a:solidFill>
            <a:schemeClr val="bg1">
              <a:alpha val="28000"/>
            </a:schemeClr>
          </a:solidFill>
          <a:ln w="12700">
            <a:solidFill>
              <a:srgbClr val="7F79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/>
            <a:endParaRPr lang="en-US" sz="1400" dirty="0" err="1" smtClean="0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 userDrawn="1"/>
        </p:nvSpPr>
        <p:spPr>
          <a:xfrm>
            <a:off x="6263172" y="231490"/>
            <a:ext cx="1837220" cy="1837220"/>
          </a:xfrm>
          <a:prstGeom prst="ellipse">
            <a:avLst/>
          </a:prstGeom>
          <a:solidFill>
            <a:schemeClr val="bg1">
              <a:alpha val="28000"/>
            </a:schemeClr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/>
            <a:endParaRPr lang="en-US" sz="1400" dirty="0" err="1" smtClean="0">
              <a:solidFill>
                <a:schemeClr val="tx1"/>
              </a:solidFill>
            </a:endParaRPr>
          </a:p>
        </p:txBody>
      </p:sp>
      <p:sp>
        <p:nvSpPr>
          <p:cNvPr id="13" name="Oval 12"/>
          <p:cNvSpPr/>
          <p:nvPr userDrawn="1"/>
        </p:nvSpPr>
        <p:spPr>
          <a:xfrm>
            <a:off x="4283968" y="231490"/>
            <a:ext cx="1837220" cy="1837220"/>
          </a:xfrm>
          <a:prstGeom prst="ellipse">
            <a:avLst/>
          </a:prstGeom>
          <a:solidFill>
            <a:schemeClr val="bg1">
              <a:alpha val="28000"/>
            </a:schemeClr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/>
            <a:endParaRPr lang="en-US" sz="1400" dirty="0" err="1" smtClean="0">
              <a:solidFill>
                <a:schemeClr val="tx1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636" y="4216379"/>
            <a:ext cx="2628292" cy="92785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92471" y="540500"/>
            <a:ext cx="24384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1232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5"/>
          <p:cNvSpPr>
            <a:spLocks noGrp="1"/>
          </p:cNvSpPr>
          <p:nvPr>
            <p:ph type="body" sz="quarter" idx="18"/>
          </p:nvPr>
        </p:nvSpPr>
        <p:spPr>
          <a:xfrm>
            <a:off x="4679951" y="1371601"/>
            <a:ext cx="4068762" cy="3000350"/>
          </a:xfrm>
          <a:prstGeom prst="rect">
            <a:avLst/>
          </a:prstGeom>
          <a:solidFill>
            <a:srgbClr val="FFFFFF"/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lIns="72000" tIns="72000" rIns="72000" bIns="72000">
            <a:noAutofit/>
          </a:bodyPr>
          <a:lstStyle>
            <a:lvl1pPr>
              <a:defRPr sz="1400" b="0" cap="none" baseline="0">
                <a:solidFill>
                  <a:srgbClr val="4A5C69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2" name="Chart Placeholder 14"/>
          <p:cNvSpPr>
            <a:spLocks noGrp="1"/>
          </p:cNvSpPr>
          <p:nvPr>
            <p:ph type="chart" sz="quarter" idx="19"/>
          </p:nvPr>
        </p:nvSpPr>
        <p:spPr>
          <a:xfrm>
            <a:off x="4679951" y="1737359"/>
            <a:ext cx="4068762" cy="2634591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en-GB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04479" y="1371600"/>
            <a:ext cx="4059571" cy="30003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/>
          <a:lstStyle>
            <a:lvl2pPr>
              <a:buClr>
                <a:schemeClr val="bg2"/>
              </a:buClr>
              <a:buSzPct val="140000"/>
              <a:defRPr/>
            </a:lvl2pPr>
            <a:lvl3pPr marL="463550" indent="-285750">
              <a:buClr>
                <a:schemeClr val="bg2"/>
              </a:buClr>
              <a:buSzPct val="110000"/>
              <a:buFont typeface="Lucida Grande"/>
              <a:buChar char="-"/>
              <a:defRPr/>
            </a:lvl3pPr>
            <a:lvl4pPr>
              <a:buClr>
                <a:schemeClr val="bg1">
                  <a:lumMod val="50000"/>
                </a:schemeClr>
              </a:buClr>
              <a:buSzPct val="120000"/>
              <a:defRPr/>
            </a:lvl4pPr>
            <a:lvl5pPr marL="717550" indent="-174625">
              <a:buClr>
                <a:schemeClr val="bg1">
                  <a:lumMod val="50000"/>
                </a:schemeClr>
              </a:buClr>
              <a:buSzPct val="110000"/>
              <a:buFont typeface="Lucida Grande"/>
              <a:buChar char="-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483052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4" name="Table Placeholder 3"/>
          <p:cNvSpPr>
            <a:spLocks noGrp="1"/>
          </p:cNvSpPr>
          <p:nvPr>
            <p:ph type="tbl" sz="quarter" idx="10"/>
          </p:nvPr>
        </p:nvSpPr>
        <p:spPr>
          <a:xfrm>
            <a:off x="359532" y="1347788"/>
            <a:ext cx="8425693" cy="298767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3304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&amp; Graph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395289" y="1371601"/>
            <a:ext cx="4068761" cy="3000350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lIns="72000" tIns="72000" rIns="72000" bIns="72000">
            <a:noAutofit/>
          </a:bodyPr>
          <a:lstStyle>
            <a:lvl1pPr>
              <a:defRPr sz="1400" b="0" cap="none" baseline="0">
                <a:solidFill>
                  <a:srgbClr val="4A5C69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5" name="Chart Placeholder 14"/>
          <p:cNvSpPr>
            <a:spLocks noGrp="1"/>
          </p:cNvSpPr>
          <p:nvPr>
            <p:ph type="chart" sz="quarter" idx="17"/>
          </p:nvPr>
        </p:nvSpPr>
        <p:spPr>
          <a:xfrm>
            <a:off x="395289" y="1737359"/>
            <a:ext cx="4068761" cy="2634591"/>
          </a:xfrm>
          <a:prstGeom prst="rect">
            <a:avLst/>
          </a:prstGeom>
          <a:solidFill>
            <a:schemeClr val="bg1"/>
          </a:solidFill>
        </p:spPr>
        <p:txBody>
          <a:bodyPr/>
          <a:lstStyle/>
          <a:p>
            <a:endParaRPr lang="en-GB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8"/>
          </p:nvPr>
        </p:nvSpPr>
        <p:spPr>
          <a:xfrm>
            <a:off x="4679951" y="1371601"/>
            <a:ext cx="4068763" cy="3000350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lIns="72000" tIns="72000" rIns="72000" bIns="72000">
            <a:noAutofit/>
          </a:bodyPr>
          <a:lstStyle>
            <a:lvl1pPr>
              <a:defRPr sz="1400" b="0" cap="none" baseline="0">
                <a:solidFill>
                  <a:srgbClr val="4A5C69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7" name="Chart Placeholder 14"/>
          <p:cNvSpPr>
            <a:spLocks noGrp="1"/>
          </p:cNvSpPr>
          <p:nvPr>
            <p:ph type="chart" sz="quarter" idx="19"/>
          </p:nvPr>
        </p:nvSpPr>
        <p:spPr>
          <a:xfrm>
            <a:off x="4679951" y="1737359"/>
            <a:ext cx="4068763" cy="2634591"/>
          </a:xfrm>
          <a:prstGeom prst="rect">
            <a:avLst/>
          </a:prstGeom>
          <a:solidFill>
            <a:schemeClr val="bg1"/>
          </a:solidFill>
        </p:spPr>
        <p:txBody>
          <a:bodyPr/>
          <a:lstStyle/>
          <a:p>
            <a:endParaRPr lang="en-GB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32765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191216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/>
            <a:endParaRPr lang="en-US" sz="1400" dirty="0" err="1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896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1912163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/>
            <a:endParaRPr lang="en-US" sz="1400" dirty="0" err="1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32888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2">
              <a:alpha val="74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/>
            <a:endParaRPr lang="en-US" sz="1400" dirty="0" err="1" smtClean="0">
              <a:solidFill>
                <a:schemeClr val="tx1"/>
              </a:solidFill>
            </a:endParaRPr>
          </a:p>
        </p:txBody>
      </p:sp>
      <p:pic>
        <p:nvPicPr>
          <p:cNvPr id="27" name="Picture 26" descr="shutterstock_125220980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22" t="-12230" r="804" b="12230"/>
          <a:stretch/>
        </p:blipFill>
        <p:spPr>
          <a:xfrm flipH="1">
            <a:off x="4968044" y="-1100658"/>
            <a:ext cx="4599782" cy="4608492"/>
          </a:xfrm>
          <a:prstGeom prst="ellipse">
            <a:avLst/>
          </a:prstGeom>
        </p:spPr>
      </p:pic>
      <p:sp>
        <p:nvSpPr>
          <p:cNvPr id="18" name="Text Placeholder 23"/>
          <p:cNvSpPr>
            <a:spLocks noGrp="1"/>
          </p:cNvSpPr>
          <p:nvPr>
            <p:ph type="body" sz="quarter" idx="13" hasCustomPrompt="1"/>
          </p:nvPr>
        </p:nvSpPr>
        <p:spPr>
          <a:xfrm>
            <a:off x="6119813" y="3204000"/>
            <a:ext cx="2844801" cy="2227139"/>
          </a:xfrm>
          <a:prstGeom prst="rect">
            <a:avLst/>
          </a:prstGeom>
        </p:spPr>
        <p:txBody>
          <a:bodyPr vert="horz" wrap="square" lIns="0" tIns="72000" rIns="0" bIns="0" rtlCol="0" anchor="t">
            <a:spAutoFit/>
          </a:bodyPr>
          <a:lstStyle>
            <a:lvl1pPr algn="r">
              <a:defRPr lang="en-US" sz="14000" b="0" i="1" cap="all" spc="-100" baseline="0" dirty="0" smtClean="0">
                <a:solidFill>
                  <a:schemeClr val="bg1"/>
                </a:solidFill>
              </a:defRPr>
            </a:lvl1pPr>
          </a:lstStyle>
          <a:p>
            <a:pPr lvl="0" algn="r"/>
            <a:r>
              <a:rPr lang="en-US" dirty="0" smtClean="0"/>
              <a:t>##</a:t>
            </a:r>
          </a:p>
        </p:txBody>
      </p:sp>
      <p:sp>
        <p:nvSpPr>
          <p:cNvPr id="22" name="Oval 21"/>
          <p:cNvSpPr/>
          <p:nvPr userDrawn="1"/>
        </p:nvSpPr>
        <p:spPr>
          <a:xfrm>
            <a:off x="8208404" y="231490"/>
            <a:ext cx="1837220" cy="1837220"/>
          </a:xfrm>
          <a:prstGeom prst="ellipse">
            <a:avLst/>
          </a:prstGeom>
          <a:noFill/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/>
            <a:endParaRPr lang="en-US" sz="1400" dirty="0" err="1" smtClean="0">
              <a:solidFill>
                <a:schemeClr val="tx1"/>
              </a:solidFill>
            </a:endParaRPr>
          </a:p>
        </p:txBody>
      </p:sp>
      <p:sp>
        <p:nvSpPr>
          <p:cNvPr id="23" name="Oval 22"/>
          <p:cNvSpPr/>
          <p:nvPr userDrawn="1"/>
        </p:nvSpPr>
        <p:spPr>
          <a:xfrm>
            <a:off x="6263172" y="231490"/>
            <a:ext cx="1837220" cy="1837220"/>
          </a:xfrm>
          <a:prstGeom prst="ellipse">
            <a:avLst/>
          </a:prstGeom>
          <a:noFill/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/>
            <a:endParaRPr lang="en-US" sz="1400" dirty="0" err="1" smtClean="0">
              <a:solidFill>
                <a:schemeClr val="tx1"/>
              </a:solidFill>
            </a:endParaRPr>
          </a:p>
        </p:txBody>
      </p:sp>
      <p:sp>
        <p:nvSpPr>
          <p:cNvPr id="24" name="Oval 23"/>
          <p:cNvSpPr/>
          <p:nvPr userDrawn="1"/>
        </p:nvSpPr>
        <p:spPr>
          <a:xfrm>
            <a:off x="4283968" y="231490"/>
            <a:ext cx="1837220" cy="1837220"/>
          </a:xfrm>
          <a:prstGeom prst="ellipse">
            <a:avLst/>
          </a:prstGeom>
          <a:noFill/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/>
            <a:endParaRPr lang="en-US" sz="1400" dirty="0" err="1" smtClean="0">
              <a:solidFill>
                <a:schemeClr val="tx1"/>
              </a:solidFill>
            </a:endParaRPr>
          </a:p>
        </p:txBody>
      </p:sp>
      <p:sp>
        <p:nvSpPr>
          <p:cNvPr id="25" name="Text Placeholder 23"/>
          <p:cNvSpPr>
            <a:spLocks noGrp="1"/>
          </p:cNvSpPr>
          <p:nvPr>
            <p:ph type="body" sz="quarter" idx="12"/>
          </p:nvPr>
        </p:nvSpPr>
        <p:spPr>
          <a:xfrm>
            <a:off x="395289" y="4358958"/>
            <a:ext cx="5724524" cy="369332"/>
          </a:xfrm>
          <a:prstGeom prst="rect">
            <a:avLst/>
          </a:prstGeom>
        </p:spPr>
        <p:txBody>
          <a:bodyPr wrap="square" tIns="0">
            <a:spAutoFit/>
          </a:bodyPr>
          <a:lstStyle>
            <a:lvl1pPr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6" name="Title 1"/>
          <p:cNvSpPr>
            <a:spLocks noGrp="1"/>
          </p:cNvSpPr>
          <p:nvPr>
            <p:ph type="title" hasCustomPrompt="1"/>
          </p:nvPr>
        </p:nvSpPr>
        <p:spPr>
          <a:xfrm>
            <a:off x="395288" y="3165872"/>
            <a:ext cx="5724525" cy="977566"/>
          </a:xfrm>
        </p:spPr>
        <p:txBody>
          <a:bodyPr lIns="0" tIns="36000" rIns="0" bIns="36000" anchor="t"/>
          <a:lstStyle>
            <a:lvl1pPr>
              <a:defRPr sz="3600" b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</a:t>
            </a:r>
            <a:br>
              <a:rPr lang="en-US" dirty="0" smtClean="0"/>
            </a:br>
            <a:r>
              <a:rPr lang="en-US" dirty="0" smtClean="0"/>
              <a:t>title style</a:t>
            </a:r>
            <a:endParaRPr lang="en-GB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308" y="1311657"/>
            <a:ext cx="2782704" cy="982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6286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7F796E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/>
            <a:endParaRPr lang="en-US" sz="1400" dirty="0" err="1" smtClean="0">
              <a:solidFill>
                <a:schemeClr val="tx1"/>
              </a:solidFill>
            </a:endParaRPr>
          </a:p>
        </p:txBody>
      </p:sp>
      <p:sp>
        <p:nvSpPr>
          <p:cNvPr id="25" name="TextBox 24"/>
          <p:cNvSpPr txBox="1"/>
          <p:nvPr userDrawn="1"/>
        </p:nvSpPr>
        <p:spPr>
          <a:xfrm>
            <a:off x="-553357" y="-589643"/>
            <a:ext cx="109055" cy="324498"/>
          </a:xfrm>
          <a:prstGeom prst="rect">
            <a:avLst/>
          </a:prstGeom>
          <a:noFill/>
        </p:spPr>
        <p:txBody>
          <a:bodyPr wrap="none" lIns="54000" tIns="54000" rIns="54000" bIns="54000" rtlCol="0">
            <a:spAutoFit/>
          </a:bodyPr>
          <a:lstStyle/>
          <a:p>
            <a:endParaRPr lang="en-US" sz="1400" dirty="0"/>
          </a:p>
        </p:txBody>
      </p:sp>
      <p:sp>
        <p:nvSpPr>
          <p:cNvPr id="18" name="Oval 17"/>
          <p:cNvSpPr/>
          <p:nvPr userDrawn="1"/>
        </p:nvSpPr>
        <p:spPr>
          <a:xfrm>
            <a:off x="8208404" y="231490"/>
            <a:ext cx="1837220" cy="1837220"/>
          </a:xfrm>
          <a:prstGeom prst="ellipse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/>
            <a:endParaRPr lang="en-US" sz="1400" dirty="0" err="1" smtClean="0">
              <a:solidFill>
                <a:schemeClr val="tx1"/>
              </a:solidFill>
            </a:endParaRPr>
          </a:p>
        </p:txBody>
      </p:sp>
      <p:sp>
        <p:nvSpPr>
          <p:cNvPr id="23" name="Oval 22"/>
          <p:cNvSpPr/>
          <p:nvPr userDrawn="1"/>
        </p:nvSpPr>
        <p:spPr>
          <a:xfrm>
            <a:off x="6263172" y="231490"/>
            <a:ext cx="1837220" cy="1837220"/>
          </a:xfrm>
          <a:prstGeom prst="ellipse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/>
            <a:endParaRPr lang="en-US" sz="1400" dirty="0" err="1" smtClean="0">
              <a:solidFill>
                <a:schemeClr val="tx1"/>
              </a:solidFill>
            </a:endParaRPr>
          </a:p>
        </p:txBody>
      </p:sp>
      <p:sp>
        <p:nvSpPr>
          <p:cNvPr id="24" name="Oval 23"/>
          <p:cNvSpPr/>
          <p:nvPr userDrawn="1"/>
        </p:nvSpPr>
        <p:spPr>
          <a:xfrm>
            <a:off x="4283968" y="231490"/>
            <a:ext cx="1837220" cy="1837220"/>
          </a:xfrm>
          <a:prstGeom prst="ellipse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/>
            <a:endParaRPr lang="en-US" sz="1400" dirty="0" err="1" smtClean="0">
              <a:solidFill>
                <a:schemeClr val="tx1"/>
              </a:solidFill>
            </a:endParaRPr>
          </a:p>
        </p:txBody>
      </p:sp>
      <p:sp>
        <p:nvSpPr>
          <p:cNvPr id="27" name="Title 1"/>
          <p:cNvSpPr>
            <a:spLocks noGrp="1"/>
          </p:cNvSpPr>
          <p:nvPr>
            <p:ph type="title" hasCustomPrompt="1"/>
          </p:nvPr>
        </p:nvSpPr>
        <p:spPr>
          <a:xfrm>
            <a:off x="395288" y="3165872"/>
            <a:ext cx="5724525" cy="977566"/>
          </a:xfrm>
        </p:spPr>
        <p:txBody>
          <a:bodyPr lIns="0" tIns="36000" rIns="0" bIns="36000" anchor="t"/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</a:t>
            </a:r>
            <a:br>
              <a:rPr lang="en-US" dirty="0" smtClean="0"/>
            </a:br>
            <a:r>
              <a:rPr lang="en-US" dirty="0" smtClean="0"/>
              <a:t>title style</a:t>
            </a:r>
            <a:endParaRPr lang="en-GB" dirty="0"/>
          </a:p>
        </p:txBody>
      </p:sp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3447" y="298871"/>
            <a:ext cx="1676670" cy="1696815"/>
          </a:xfrm>
          <a:prstGeom prst="ellipse">
            <a:avLst/>
          </a:prstGeom>
          <a:ln>
            <a:noFill/>
          </a:ln>
        </p:spPr>
      </p:pic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1809" y="298871"/>
            <a:ext cx="1701538" cy="1696815"/>
          </a:xfrm>
          <a:prstGeom prst="ellipse">
            <a:avLst/>
          </a:prstGeom>
        </p:spPr>
      </p:pic>
      <p:pic>
        <p:nvPicPr>
          <p:cNvPr id="30" name="Picture 29" descr="shutterstock_72360955.jpg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84" t="3135" r="25160" b="3135"/>
          <a:stretch/>
        </p:blipFill>
        <p:spPr>
          <a:xfrm>
            <a:off x="8282366" y="298871"/>
            <a:ext cx="1689297" cy="1702458"/>
          </a:xfrm>
          <a:prstGeom prst="ellipse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0430" y="4155926"/>
            <a:ext cx="2782704" cy="982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9417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ivider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val 14"/>
          <p:cNvSpPr/>
          <p:nvPr userDrawn="1"/>
        </p:nvSpPr>
        <p:spPr>
          <a:xfrm>
            <a:off x="8208404" y="231490"/>
            <a:ext cx="1837220" cy="1837220"/>
          </a:xfrm>
          <a:prstGeom prst="ellipse">
            <a:avLst/>
          </a:prstGeom>
          <a:solidFill>
            <a:schemeClr val="bg1">
              <a:alpha val="28000"/>
            </a:schemeClr>
          </a:solidFill>
          <a:ln w="12700">
            <a:solidFill>
              <a:srgbClr val="7F79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/>
            <a:endParaRPr lang="en-US" sz="1400" dirty="0" err="1" smtClean="0">
              <a:solidFill>
                <a:schemeClr val="tx1"/>
              </a:solidFill>
            </a:endParaRPr>
          </a:p>
        </p:txBody>
      </p:sp>
      <p:sp>
        <p:nvSpPr>
          <p:cNvPr id="16" name="Oval 15"/>
          <p:cNvSpPr/>
          <p:nvPr userDrawn="1"/>
        </p:nvSpPr>
        <p:spPr>
          <a:xfrm>
            <a:off x="6263172" y="231490"/>
            <a:ext cx="1837220" cy="1837220"/>
          </a:xfrm>
          <a:prstGeom prst="ellipse">
            <a:avLst/>
          </a:prstGeom>
          <a:solidFill>
            <a:schemeClr val="bg1">
              <a:alpha val="28000"/>
            </a:schemeClr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/>
            <a:endParaRPr lang="en-US" sz="1400" dirty="0" err="1" smtClean="0">
              <a:solidFill>
                <a:schemeClr val="tx1"/>
              </a:solidFill>
            </a:endParaRPr>
          </a:p>
        </p:txBody>
      </p:sp>
      <p:sp>
        <p:nvSpPr>
          <p:cNvPr id="17" name="Oval 16"/>
          <p:cNvSpPr/>
          <p:nvPr userDrawn="1"/>
        </p:nvSpPr>
        <p:spPr>
          <a:xfrm>
            <a:off x="4283968" y="231490"/>
            <a:ext cx="1837220" cy="1837220"/>
          </a:xfrm>
          <a:prstGeom prst="ellipse">
            <a:avLst/>
          </a:prstGeom>
          <a:solidFill>
            <a:schemeClr val="bg1">
              <a:alpha val="28000"/>
            </a:schemeClr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/>
            <a:endParaRPr lang="en-US" sz="1400" dirty="0" err="1" smtClean="0">
              <a:solidFill>
                <a:schemeClr val="tx1"/>
              </a:solidFill>
            </a:endParaRPr>
          </a:p>
        </p:txBody>
      </p:sp>
      <p:sp>
        <p:nvSpPr>
          <p:cNvPr id="19" name="Text Placeholder 23"/>
          <p:cNvSpPr>
            <a:spLocks noGrp="1"/>
          </p:cNvSpPr>
          <p:nvPr>
            <p:ph type="body" sz="quarter" idx="12"/>
          </p:nvPr>
        </p:nvSpPr>
        <p:spPr>
          <a:xfrm>
            <a:off x="395289" y="4358958"/>
            <a:ext cx="5724524" cy="369332"/>
          </a:xfrm>
          <a:prstGeom prst="rect">
            <a:avLst/>
          </a:prstGeom>
        </p:spPr>
        <p:txBody>
          <a:bodyPr wrap="square" tIns="0">
            <a:spAutoFit/>
          </a:bodyPr>
          <a:lstStyle>
            <a:lvl1pPr>
              <a:defRPr sz="2400" b="0" cap="none" baseline="0">
                <a:solidFill>
                  <a:srgbClr val="4A5C69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395288" y="3165872"/>
            <a:ext cx="5724525" cy="977566"/>
          </a:xfrm>
        </p:spPr>
        <p:txBody>
          <a:bodyPr lIns="0" tIns="36000" rIns="0" bIns="36000" anchor="t"/>
          <a:lstStyle>
            <a:lvl1pPr>
              <a:defRPr sz="3600" b="0" cap="none" baseline="0">
                <a:solidFill>
                  <a:srgbClr val="4A5C69"/>
                </a:solidFill>
              </a:defRPr>
            </a:lvl1pPr>
          </a:lstStyle>
          <a:p>
            <a:r>
              <a:rPr lang="en-US" dirty="0" smtClean="0"/>
              <a:t>THANK YOU,</a:t>
            </a:r>
            <a:br>
              <a:rPr lang="en-US" dirty="0" smtClean="0"/>
            </a:br>
            <a:r>
              <a:rPr lang="en-US" dirty="0" smtClean="0"/>
              <a:t>any questions?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636" y="4236182"/>
            <a:ext cx="2628292" cy="92785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92471" y="540500"/>
            <a:ext cx="24384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7637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18446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3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95288" y="1311610"/>
            <a:ext cx="216272" cy="312111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>
            <a:lvl1pPr algn="l">
              <a:defRPr sz="2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 smtClean="0"/>
              <a:t>•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20"/>
          </p:nvPr>
        </p:nvSpPr>
        <p:spPr bwMode="gray">
          <a:xfrm>
            <a:off x="611560" y="1377500"/>
            <a:ext cx="5004625" cy="246221"/>
          </a:xfrm>
          <a:prstGeom prst="rect">
            <a:avLst/>
          </a:prstGeom>
        </p:spPr>
        <p:txBody>
          <a:bodyPr anchor="ctr" anchorCtr="0"/>
          <a:lstStyle>
            <a:lvl1pPr>
              <a:defRPr sz="1600" b="0">
                <a:solidFill>
                  <a:srgbClr val="4A5C69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20" name="Text Placeholder 13"/>
          <p:cNvSpPr>
            <a:spLocks noGrp="1"/>
          </p:cNvSpPr>
          <p:nvPr>
            <p:ph type="body" sz="quarter" idx="21" hasCustomPrompt="1"/>
          </p:nvPr>
        </p:nvSpPr>
        <p:spPr bwMode="gray">
          <a:xfrm>
            <a:off x="395288" y="1821784"/>
            <a:ext cx="216272" cy="312111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>
            <a:lvl1pPr algn="l">
              <a:defRPr sz="2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 smtClean="0"/>
              <a:t>•</a:t>
            </a:r>
          </a:p>
        </p:txBody>
      </p:sp>
      <p:sp>
        <p:nvSpPr>
          <p:cNvPr id="21" name="Text Placeholder 13"/>
          <p:cNvSpPr>
            <a:spLocks noGrp="1"/>
          </p:cNvSpPr>
          <p:nvPr>
            <p:ph type="body" sz="quarter" idx="22"/>
          </p:nvPr>
        </p:nvSpPr>
        <p:spPr bwMode="gray">
          <a:xfrm>
            <a:off x="611560" y="1887674"/>
            <a:ext cx="5004625" cy="246221"/>
          </a:xfrm>
          <a:prstGeom prst="rect">
            <a:avLst/>
          </a:prstGeom>
        </p:spPr>
        <p:txBody>
          <a:bodyPr anchor="ctr" anchorCtr="0"/>
          <a:lstStyle>
            <a:lvl1pPr>
              <a:defRPr sz="1600" b="0">
                <a:solidFill>
                  <a:srgbClr val="4A5C69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2" name="Text Placeholder 13"/>
          <p:cNvSpPr>
            <a:spLocks noGrp="1"/>
          </p:cNvSpPr>
          <p:nvPr>
            <p:ph type="body" sz="quarter" idx="23" hasCustomPrompt="1"/>
          </p:nvPr>
        </p:nvSpPr>
        <p:spPr bwMode="gray">
          <a:xfrm>
            <a:off x="395288" y="2325840"/>
            <a:ext cx="216272" cy="312111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>
            <a:lvl1pPr algn="l">
              <a:defRPr sz="2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 smtClean="0"/>
              <a:t>•</a:t>
            </a:r>
          </a:p>
        </p:txBody>
      </p:sp>
      <p:sp>
        <p:nvSpPr>
          <p:cNvPr id="23" name="Text Placeholder 13"/>
          <p:cNvSpPr>
            <a:spLocks noGrp="1"/>
          </p:cNvSpPr>
          <p:nvPr>
            <p:ph type="body" sz="quarter" idx="24"/>
          </p:nvPr>
        </p:nvSpPr>
        <p:spPr bwMode="gray">
          <a:xfrm>
            <a:off x="611560" y="2391730"/>
            <a:ext cx="5004625" cy="246221"/>
          </a:xfrm>
          <a:prstGeom prst="rect">
            <a:avLst/>
          </a:prstGeom>
        </p:spPr>
        <p:txBody>
          <a:bodyPr anchor="ctr" anchorCtr="0"/>
          <a:lstStyle>
            <a:lvl1pPr>
              <a:defRPr sz="1600" b="0">
                <a:solidFill>
                  <a:srgbClr val="4A5C69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4" name="Text Placeholder 13"/>
          <p:cNvSpPr>
            <a:spLocks noGrp="1"/>
          </p:cNvSpPr>
          <p:nvPr>
            <p:ph type="body" sz="quarter" idx="25" hasCustomPrompt="1"/>
          </p:nvPr>
        </p:nvSpPr>
        <p:spPr bwMode="gray">
          <a:xfrm>
            <a:off x="395288" y="2865900"/>
            <a:ext cx="216272" cy="312111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>
            <a:lvl1pPr algn="l">
              <a:defRPr sz="2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 smtClean="0"/>
              <a:t>•</a:t>
            </a:r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26"/>
          </p:nvPr>
        </p:nvSpPr>
        <p:spPr bwMode="gray">
          <a:xfrm>
            <a:off x="611560" y="2931790"/>
            <a:ext cx="5004625" cy="246221"/>
          </a:xfrm>
          <a:prstGeom prst="rect">
            <a:avLst/>
          </a:prstGeom>
        </p:spPr>
        <p:txBody>
          <a:bodyPr anchor="ctr" anchorCtr="0"/>
          <a:lstStyle>
            <a:lvl1pPr>
              <a:defRPr sz="1600" b="0">
                <a:solidFill>
                  <a:srgbClr val="4A5C69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6" name="Text Placeholder 13"/>
          <p:cNvSpPr>
            <a:spLocks noGrp="1"/>
          </p:cNvSpPr>
          <p:nvPr>
            <p:ph type="body" sz="quarter" idx="27" hasCustomPrompt="1"/>
          </p:nvPr>
        </p:nvSpPr>
        <p:spPr bwMode="gray">
          <a:xfrm>
            <a:off x="395288" y="3405960"/>
            <a:ext cx="216272" cy="312111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>
            <a:lvl1pPr algn="l">
              <a:defRPr sz="2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 smtClean="0"/>
              <a:t>•</a:t>
            </a:r>
          </a:p>
        </p:txBody>
      </p:sp>
      <p:sp>
        <p:nvSpPr>
          <p:cNvPr id="27" name="Text Placeholder 13"/>
          <p:cNvSpPr>
            <a:spLocks noGrp="1"/>
          </p:cNvSpPr>
          <p:nvPr>
            <p:ph type="body" sz="quarter" idx="28"/>
          </p:nvPr>
        </p:nvSpPr>
        <p:spPr bwMode="gray">
          <a:xfrm>
            <a:off x="611560" y="3471850"/>
            <a:ext cx="5004625" cy="246221"/>
          </a:xfrm>
          <a:prstGeom prst="rect">
            <a:avLst/>
          </a:prstGeom>
        </p:spPr>
        <p:txBody>
          <a:bodyPr anchor="ctr" anchorCtr="0"/>
          <a:lstStyle>
            <a:lvl1pPr>
              <a:defRPr sz="1600" b="0">
                <a:solidFill>
                  <a:srgbClr val="4A5C69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8" name="Text Placeholder 13"/>
          <p:cNvSpPr>
            <a:spLocks noGrp="1"/>
          </p:cNvSpPr>
          <p:nvPr>
            <p:ph type="body" sz="quarter" idx="29" hasCustomPrompt="1"/>
          </p:nvPr>
        </p:nvSpPr>
        <p:spPr bwMode="gray">
          <a:xfrm>
            <a:off x="395288" y="3910016"/>
            <a:ext cx="216272" cy="312111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>
            <a:lvl1pPr algn="l">
              <a:defRPr sz="2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 smtClean="0"/>
              <a:t>•</a:t>
            </a:r>
          </a:p>
        </p:txBody>
      </p:sp>
      <p:sp>
        <p:nvSpPr>
          <p:cNvPr id="29" name="Text Placeholder 13"/>
          <p:cNvSpPr>
            <a:spLocks noGrp="1"/>
          </p:cNvSpPr>
          <p:nvPr>
            <p:ph type="body" sz="quarter" idx="30"/>
          </p:nvPr>
        </p:nvSpPr>
        <p:spPr bwMode="gray">
          <a:xfrm>
            <a:off x="611560" y="3975906"/>
            <a:ext cx="5004625" cy="246221"/>
          </a:xfrm>
          <a:prstGeom prst="rect">
            <a:avLst/>
          </a:prstGeom>
        </p:spPr>
        <p:txBody>
          <a:bodyPr anchor="ctr" anchorCtr="0"/>
          <a:lstStyle>
            <a:lvl1pPr>
              <a:defRPr sz="1600" b="0">
                <a:solidFill>
                  <a:srgbClr val="4A5C69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558516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95288" y="1371600"/>
            <a:ext cx="8353425" cy="141577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/>
          <a:lstStyle>
            <a:lvl2pPr>
              <a:buClr>
                <a:schemeClr val="bg2"/>
              </a:buClr>
              <a:buSzPct val="140000"/>
              <a:defRPr/>
            </a:lvl2pPr>
            <a:lvl3pPr marL="463550" indent="-285750">
              <a:buClr>
                <a:schemeClr val="bg2"/>
              </a:buClr>
              <a:buSzPct val="110000"/>
              <a:buFont typeface="Lucida Grande"/>
              <a:buChar char="-"/>
              <a:defRPr/>
            </a:lvl3pPr>
            <a:lvl4pPr>
              <a:buClr>
                <a:schemeClr val="bg1">
                  <a:lumMod val="50000"/>
                </a:schemeClr>
              </a:buClr>
              <a:buSzPct val="120000"/>
              <a:defRPr/>
            </a:lvl4pPr>
            <a:lvl5pPr marL="717550" indent="-174625">
              <a:buClr>
                <a:schemeClr val="bg1">
                  <a:lumMod val="50000"/>
                </a:schemeClr>
              </a:buClr>
              <a:buSzPct val="110000"/>
              <a:buFont typeface="Lucida Grande"/>
              <a:buChar char="-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833695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4680012" y="1371600"/>
            <a:ext cx="4068761" cy="141577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/>
          <a:lstStyle>
            <a:lvl2pPr>
              <a:buClr>
                <a:schemeClr val="bg2"/>
              </a:buClr>
              <a:buSzPct val="140000"/>
              <a:defRPr/>
            </a:lvl2pPr>
            <a:lvl3pPr marL="463550" indent="-285750">
              <a:buClr>
                <a:schemeClr val="bg2"/>
              </a:buClr>
              <a:buSzPct val="110000"/>
              <a:buFont typeface="Lucida Grande"/>
              <a:buChar char="-"/>
              <a:defRPr/>
            </a:lvl3pPr>
            <a:lvl4pPr>
              <a:buClr>
                <a:schemeClr val="bg1">
                  <a:lumMod val="50000"/>
                </a:schemeClr>
              </a:buClr>
              <a:buSzPct val="120000"/>
              <a:defRPr/>
            </a:lvl4pPr>
            <a:lvl5pPr marL="717550" indent="-174625">
              <a:buClr>
                <a:schemeClr val="bg1">
                  <a:lumMod val="50000"/>
                </a:schemeClr>
              </a:buClr>
              <a:buSzPct val="110000"/>
              <a:buFont typeface="Lucida Grande"/>
              <a:buChar char="-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04479" y="1371600"/>
            <a:ext cx="4068761" cy="141577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/>
          <a:lstStyle>
            <a:lvl2pPr>
              <a:buClr>
                <a:schemeClr val="bg2"/>
              </a:buClr>
              <a:buSzPct val="140000"/>
              <a:defRPr/>
            </a:lvl2pPr>
            <a:lvl3pPr marL="463550" indent="-285750">
              <a:buClr>
                <a:schemeClr val="bg2"/>
              </a:buClr>
              <a:buSzPct val="110000"/>
              <a:buFont typeface="Lucida Grande"/>
              <a:buChar char="-"/>
              <a:defRPr/>
            </a:lvl3pPr>
            <a:lvl4pPr>
              <a:buClr>
                <a:schemeClr val="bg1">
                  <a:lumMod val="50000"/>
                </a:schemeClr>
              </a:buClr>
              <a:buSzPct val="120000"/>
              <a:defRPr/>
            </a:lvl4pPr>
            <a:lvl5pPr marL="717550" indent="-174625">
              <a:buClr>
                <a:schemeClr val="bg1">
                  <a:lumMod val="50000"/>
                </a:schemeClr>
              </a:buClr>
              <a:buSzPct val="110000"/>
              <a:buFont typeface="Lucida Grande"/>
              <a:buChar char="-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239948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720387" y="339502"/>
            <a:ext cx="8028325" cy="295466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04479" y="1371600"/>
            <a:ext cx="2619709" cy="30003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/>
          <a:lstStyle>
            <a:lvl2pPr>
              <a:buClr>
                <a:schemeClr val="bg2"/>
              </a:buClr>
              <a:buSzPct val="140000"/>
              <a:defRPr/>
            </a:lvl2pPr>
            <a:lvl3pPr marL="463550" indent="-285750">
              <a:buClr>
                <a:schemeClr val="bg2"/>
              </a:buClr>
              <a:buSzPct val="110000"/>
              <a:buFont typeface="Lucida Grande"/>
              <a:buChar char="-"/>
              <a:defRPr/>
            </a:lvl3pPr>
            <a:lvl4pPr>
              <a:buClr>
                <a:schemeClr val="bg1">
                  <a:lumMod val="50000"/>
                </a:schemeClr>
              </a:buClr>
              <a:buSzPct val="120000"/>
              <a:defRPr/>
            </a:lvl4pPr>
            <a:lvl5pPr marL="717550" indent="-174625">
              <a:buClr>
                <a:schemeClr val="bg1">
                  <a:lumMod val="50000"/>
                </a:schemeClr>
              </a:buClr>
              <a:buSzPct val="110000"/>
              <a:buFont typeface="Lucida Grande"/>
              <a:buChar char="-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3255442" y="1371600"/>
            <a:ext cx="2619709" cy="30003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/>
          <a:lstStyle>
            <a:lvl2pPr>
              <a:buClr>
                <a:schemeClr val="bg2"/>
              </a:buClr>
              <a:buSzPct val="140000"/>
              <a:defRPr/>
            </a:lvl2pPr>
            <a:lvl3pPr marL="463550" indent="-285750">
              <a:buClr>
                <a:schemeClr val="bg2"/>
              </a:buClr>
              <a:buSzPct val="110000"/>
              <a:buFont typeface="Lucida Grande"/>
              <a:buChar char="-"/>
              <a:defRPr/>
            </a:lvl3pPr>
            <a:lvl4pPr>
              <a:buClr>
                <a:schemeClr val="bg1">
                  <a:lumMod val="50000"/>
                </a:schemeClr>
              </a:buClr>
              <a:buSzPct val="120000"/>
              <a:defRPr/>
            </a:lvl4pPr>
            <a:lvl5pPr marL="717550" indent="-174625">
              <a:buClr>
                <a:schemeClr val="bg1">
                  <a:lumMod val="50000"/>
                </a:schemeClr>
              </a:buClr>
              <a:buSzPct val="110000"/>
              <a:buFont typeface="Lucida Grande"/>
              <a:buChar char="-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6129003" y="1371600"/>
            <a:ext cx="2619709" cy="30003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/>
          <a:lstStyle>
            <a:lvl2pPr>
              <a:buClr>
                <a:schemeClr val="bg2"/>
              </a:buClr>
              <a:buSzPct val="140000"/>
              <a:defRPr/>
            </a:lvl2pPr>
            <a:lvl3pPr marL="463550" indent="-285750">
              <a:buClr>
                <a:schemeClr val="bg2"/>
              </a:buClr>
              <a:buSzPct val="110000"/>
              <a:buFont typeface="Lucida Grande"/>
              <a:buChar char="-"/>
              <a:defRPr/>
            </a:lvl3pPr>
            <a:lvl4pPr>
              <a:buClr>
                <a:schemeClr val="bg1">
                  <a:lumMod val="50000"/>
                </a:schemeClr>
              </a:buClr>
              <a:buSzPct val="120000"/>
              <a:defRPr/>
            </a:lvl4pPr>
            <a:lvl5pPr marL="717550" indent="-174625">
              <a:buClr>
                <a:schemeClr val="bg1">
                  <a:lumMod val="50000"/>
                </a:schemeClr>
              </a:buClr>
              <a:buSzPct val="110000"/>
              <a:buFont typeface="Lucida Grande"/>
              <a:buChar char="-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586531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6" Type="http://schemas.openxmlformats.org/officeDocument/2006/relationships/image" Target="../media/image1.png"/><Relationship Id="rId17" Type="http://schemas.openxmlformats.org/officeDocument/2006/relationships/image" Target="../media/image2.tif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720387" y="352013"/>
            <a:ext cx="7307997" cy="30777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cxnSp>
        <p:nvCxnSpPr>
          <p:cNvPr id="7" name="Straight Connector 6"/>
          <p:cNvCxnSpPr/>
          <p:nvPr/>
        </p:nvCxnSpPr>
        <p:spPr bwMode="gray">
          <a:xfrm>
            <a:off x="0" y="951570"/>
            <a:ext cx="8748714" cy="0"/>
          </a:xfrm>
          <a:prstGeom prst="line">
            <a:avLst/>
          </a:prstGeom>
          <a:ln w="6350">
            <a:solidFill>
              <a:srgbClr val="4A5C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3995936" y="4823806"/>
            <a:ext cx="870481" cy="12311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defPPr>
              <a:defRPr lang="en-US"/>
            </a:defPPr>
            <a:lvl1pPr algn="r">
              <a:defRPr sz="800">
                <a:solidFill>
                  <a:schemeClr val="accent1"/>
                </a:solidFill>
              </a:defRPr>
            </a:lvl1pPr>
          </a:lstStyle>
          <a:p>
            <a:pPr lvl="0" algn="r"/>
            <a:r>
              <a:rPr lang="en-GB" dirty="0" smtClean="0">
                <a:solidFill>
                  <a:srgbClr val="4A5C69"/>
                </a:solidFill>
              </a:rPr>
              <a:t>© 2017 DMGT |</a:t>
            </a:r>
          </a:p>
        </p:txBody>
      </p:sp>
      <p:sp>
        <p:nvSpPr>
          <p:cNvPr id="15" name="Slide Number Placeholder 52"/>
          <p:cNvSpPr txBox="1">
            <a:spLocks/>
          </p:cNvSpPr>
          <p:nvPr/>
        </p:nvSpPr>
        <p:spPr>
          <a:xfrm>
            <a:off x="4730108" y="4823806"/>
            <a:ext cx="288000" cy="12311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defPPr>
              <a:defRPr lang="en-US"/>
            </a:defPPr>
            <a:lvl1pPr algn="r">
              <a:defRPr sz="800"/>
            </a:lvl1pPr>
          </a:lstStyle>
          <a:p>
            <a:pPr lvl="0"/>
            <a:fld id="{636E38DA-B747-44FF-A872-F9E7A30722B2}" type="slidenum">
              <a:rPr lang="en-GB" smtClean="0">
                <a:solidFill>
                  <a:srgbClr val="4A5C69"/>
                </a:solidFill>
              </a:rPr>
              <a:pPr lvl="0"/>
              <a:t>‹#›</a:t>
            </a:fld>
            <a:endParaRPr lang="en-GB" dirty="0">
              <a:solidFill>
                <a:srgbClr val="4A5C69"/>
              </a:solidFill>
            </a:endParaRPr>
          </a:p>
        </p:txBody>
      </p:sp>
      <p:sp>
        <p:nvSpPr>
          <p:cNvPr id="19" name="Oval 18"/>
          <p:cNvSpPr/>
          <p:nvPr/>
        </p:nvSpPr>
        <p:spPr bwMode="gray">
          <a:xfrm>
            <a:off x="395290" y="352013"/>
            <a:ext cx="108012" cy="108012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0" name="Oval 19"/>
          <p:cNvSpPr/>
          <p:nvPr/>
        </p:nvSpPr>
        <p:spPr bwMode="gray">
          <a:xfrm>
            <a:off x="538165" y="352013"/>
            <a:ext cx="108012" cy="108012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1" name="Oval 20"/>
          <p:cNvSpPr/>
          <p:nvPr/>
        </p:nvSpPr>
        <p:spPr bwMode="gray">
          <a:xfrm>
            <a:off x="395290" y="497269"/>
            <a:ext cx="108012" cy="108012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2" name="Oval 21"/>
          <p:cNvSpPr/>
          <p:nvPr/>
        </p:nvSpPr>
        <p:spPr bwMode="gray">
          <a:xfrm>
            <a:off x="538165" y="497269"/>
            <a:ext cx="108012" cy="108012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755" y="4446006"/>
            <a:ext cx="1688852" cy="59620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7"/>
          <a:stretch>
            <a:fillRect/>
          </a:stretch>
        </p:blipFill>
        <p:spPr>
          <a:xfrm>
            <a:off x="7812360" y="4474080"/>
            <a:ext cx="1080120" cy="540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9827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1" r:id="rId2"/>
    <p:sldLayoutId id="2147483667" r:id="rId3"/>
    <p:sldLayoutId id="2147483674" r:id="rId4"/>
    <p:sldLayoutId id="2147483650" r:id="rId5"/>
    <p:sldLayoutId id="2147483658" r:id="rId6"/>
    <p:sldLayoutId id="2147483652" r:id="rId7"/>
    <p:sldLayoutId id="2147483651" r:id="rId8"/>
    <p:sldLayoutId id="2147483653" r:id="rId9"/>
    <p:sldLayoutId id="2147483659" r:id="rId10"/>
    <p:sldLayoutId id="2147483680" r:id="rId11"/>
    <p:sldLayoutId id="2147483654" r:id="rId12"/>
    <p:sldLayoutId id="2147483678" r:id="rId13"/>
    <p:sldLayoutId id="2147483679" r:id="rId14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b="0" kern="1200" cap="all" baseline="0">
          <a:solidFill>
            <a:srgbClr val="4A5C69"/>
          </a:solidFill>
          <a:latin typeface="Source Sans Pro"/>
          <a:ea typeface="+mj-ea"/>
          <a:cs typeface="Source Sans Pro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bg2"/>
        </a:buClr>
        <a:buSzPct val="140000"/>
        <a:buFont typeface="Arial"/>
        <a:buNone/>
        <a:defRPr sz="1600" b="0" kern="1200" cap="none" baseline="0">
          <a:solidFill>
            <a:srgbClr val="4A5C69"/>
          </a:solidFill>
          <a:latin typeface="Source Sans Pro"/>
          <a:ea typeface="+mn-ea"/>
          <a:cs typeface="Source Sans Pro"/>
        </a:defRPr>
      </a:lvl1pPr>
      <a:lvl2pPr marL="177800" indent="-1778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bg2"/>
        </a:buClr>
        <a:buSzPct val="140000"/>
        <a:buFont typeface="Arial"/>
        <a:buChar char="•"/>
        <a:defRPr sz="1400" kern="1200" cap="none">
          <a:solidFill>
            <a:srgbClr val="4A5C69"/>
          </a:solidFill>
          <a:latin typeface="Source Sans Pro"/>
          <a:ea typeface="+mn-ea"/>
          <a:cs typeface="Source Sans Pro"/>
        </a:defRPr>
      </a:lvl2pPr>
      <a:lvl3pPr marL="361950" indent="-18415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1"/>
        </a:buClr>
        <a:buFont typeface="Arial"/>
        <a:buChar char="•"/>
        <a:defRPr sz="1400" kern="1200" cap="none">
          <a:solidFill>
            <a:srgbClr val="4A5C69"/>
          </a:solidFill>
          <a:latin typeface="Source Sans Pro"/>
          <a:ea typeface="+mn-ea"/>
          <a:cs typeface="Source Sans Pro"/>
        </a:defRPr>
      </a:lvl3pPr>
      <a:lvl4pPr marL="542925" indent="-180975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/>
        <a:buChar char="•"/>
        <a:defRPr sz="1400" kern="1200" cap="none">
          <a:solidFill>
            <a:srgbClr val="4A5C69"/>
          </a:solidFill>
          <a:latin typeface="Source Sans Pro"/>
          <a:ea typeface="+mn-ea"/>
          <a:cs typeface="Source Sans Pro"/>
        </a:defRPr>
      </a:lvl4pPr>
      <a:lvl5pPr marL="717550" indent="-174625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/>
        <a:buChar char="•"/>
        <a:defRPr sz="1400" kern="1200" cap="none">
          <a:solidFill>
            <a:srgbClr val="4A5C69"/>
          </a:solidFill>
          <a:latin typeface="Source Sans Pro"/>
          <a:ea typeface="+mn-ea"/>
          <a:cs typeface="Source Sans Pro"/>
        </a:defRPr>
      </a:lvl5pPr>
      <a:lvl6pPr marL="179388" indent="-179388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+mj-lt"/>
        <a:buAutoNum type="arabicPeriod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79388" indent="-179388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+mj-lt"/>
        <a:buAutoNum type="alphaUcPeriod"/>
        <a:tabLst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5.tiff"/><Relationship Id="rId3" Type="http://schemas.openxmlformats.org/officeDocument/2006/relationships/image" Target="../media/image16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tiff"/><Relationship Id="rId3" Type="http://schemas.openxmlformats.org/officeDocument/2006/relationships/image" Target="../media/image20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8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4" Type="http://schemas.openxmlformats.org/officeDocument/2006/relationships/image" Target="../media/image21.tiff"/><Relationship Id="rId5" Type="http://schemas.openxmlformats.org/officeDocument/2006/relationships/image" Target="../media/image22.tiff"/><Relationship Id="rId6" Type="http://schemas.openxmlformats.org/officeDocument/2006/relationships/image" Target="../media/image16.tiff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tiff"/><Relationship Id="rId3" Type="http://schemas.openxmlformats.org/officeDocument/2006/relationships/image" Target="../media/image23.tif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9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8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8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4" Type="http://schemas.openxmlformats.org/officeDocument/2006/relationships/image" Target="../media/image12.tiff"/><Relationship Id="rId5" Type="http://schemas.openxmlformats.org/officeDocument/2006/relationships/image" Target="../media/image13.tif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4" Type="http://schemas.openxmlformats.org/officeDocument/2006/relationships/image" Target="../media/image12.tiff"/><Relationship Id="rId5" Type="http://schemas.openxmlformats.org/officeDocument/2006/relationships/image" Target="../media/image13.tif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5.tiff"/><Relationship Id="rId3" Type="http://schemas.openxmlformats.org/officeDocument/2006/relationships/image" Target="../media/image16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2471" y="2329305"/>
            <a:ext cx="8334921" cy="1487587"/>
          </a:xfrm>
        </p:spPr>
        <p:txBody>
          <a:bodyPr/>
          <a:lstStyle/>
          <a:p>
            <a:pPr>
              <a:lnSpc>
                <a:spcPts val="5760"/>
              </a:lnSpc>
            </a:pPr>
            <a:r>
              <a:rPr lang="en-US" dirty="0" smtClean="0"/>
              <a:t>Service Discovery</a:t>
            </a:r>
            <a:br>
              <a:rPr lang="en-US" dirty="0" smtClean="0"/>
            </a:br>
            <a:r>
              <a:rPr lang="en-US" dirty="0" smtClean="0"/>
              <a:t>with  </a:t>
            </a:r>
            <a:r>
              <a:rPr lang="en-US" b="1" dirty="0" smtClean="0"/>
              <a:t>Consul</a:t>
            </a:r>
            <a:endParaRPr lang="en-US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For the </a:t>
            </a:r>
            <a:r>
              <a:rPr lang="en-US" dirty="0" err="1" smtClean="0"/>
              <a:t>.Net</a:t>
            </a:r>
            <a:r>
              <a:rPr lang="en-US" dirty="0" smtClean="0"/>
              <a:t> Developer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Joel Hammond-Turner (@</a:t>
            </a:r>
            <a:r>
              <a:rPr lang="en-US" dirty="0" err="1" smtClean="0"/>
              <a:t>Rammesses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0337" y="3039803"/>
            <a:ext cx="2437647" cy="72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9574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387" y="352013"/>
            <a:ext cx="7307997" cy="313932"/>
          </a:xfrm>
        </p:spPr>
        <p:txBody>
          <a:bodyPr/>
          <a:lstStyle/>
          <a:p>
            <a:r>
              <a:rPr lang="en-US" dirty="0" smtClean="0"/>
              <a:t>Challenges with High Availability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8937" b="23387"/>
          <a:stretch/>
        </p:blipFill>
        <p:spPr>
          <a:xfrm>
            <a:off x="0" y="951570"/>
            <a:ext cx="9144000" cy="342038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190400" y="955535"/>
            <a:ext cx="4953600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4400" b="1" cap="none" spc="0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Load Balancers</a:t>
            </a:r>
            <a:r>
              <a:rPr lang="mr-IN" sz="4400" b="1" cap="none" spc="0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…</a:t>
            </a:r>
            <a:endParaRPr lang="en-GB" sz="44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788593" y="3602509"/>
            <a:ext cx="3355407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4400" b="1" cap="none" spc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Everywhere</a:t>
            </a:r>
            <a:endParaRPr lang="en-GB" sz="44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67087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20387" y="352013"/>
            <a:ext cx="7307997" cy="313932"/>
          </a:xfrm>
        </p:spPr>
        <p:txBody>
          <a:bodyPr/>
          <a:lstStyle/>
          <a:p>
            <a:r>
              <a:rPr lang="en-US" dirty="0" smtClean="0"/>
              <a:t>Challenges with High Availability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Three layer Architecture</a:t>
            </a:r>
          </a:p>
          <a:p>
            <a:endParaRPr lang="en-US" dirty="0"/>
          </a:p>
          <a:p>
            <a:r>
              <a:rPr lang="en-US" dirty="0" smtClean="0"/>
              <a:t>Front End (Web Servers)</a:t>
            </a:r>
          </a:p>
          <a:p>
            <a:r>
              <a:rPr lang="en-US" dirty="0" smtClean="0"/>
              <a:t>Middle Tier (App Servers)</a:t>
            </a:r>
          </a:p>
          <a:p>
            <a:r>
              <a:rPr lang="en-US" dirty="0" smtClean="0"/>
              <a:t>Back End (DB Servers)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4028" y="1008112"/>
            <a:ext cx="2641475" cy="336383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9812" y="1017178"/>
            <a:ext cx="2641475" cy="3363838"/>
          </a:xfrm>
          <a:prstGeom prst="rect">
            <a:avLst/>
          </a:prstGeom>
        </p:spPr>
      </p:pic>
      <p:cxnSp>
        <p:nvCxnSpPr>
          <p:cNvPr id="3" name="Straight Connector 2"/>
          <p:cNvCxnSpPr/>
          <p:nvPr/>
        </p:nvCxnSpPr>
        <p:spPr>
          <a:xfrm flipH="1">
            <a:off x="4572000" y="1275606"/>
            <a:ext cx="1800200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H="1">
            <a:off x="4572000" y="2643758"/>
            <a:ext cx="1800200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>
            <a:off x="4621187" y="3723878"/>
            <a:ext cx="1800200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5472100" y="1095586"/>
            <a:ext cx="49187" cy="3420380"/>
          </a:xfrm>
          <a:prstGeom prst="line">
            <a:avLst/>
          </a:prstGeom>
          <a:ln w="12700">
            <a:solidFill>
              <a:schemeClr val="accent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5278" y="1092050"/>
            <a:ext cx="750638" cy="396170"/>
          </a:xfrm>
          <a:prstGeom prst="rect">
            <a:avLst/>
          </a:prstGeom>
        </p:spPr>
      </p:pic>
      <p:sp>
        <p:nvSpPr>
          <p:cNvPr id="17" name="Oval 16"/>
          <p:cNvSpPr/>
          <p:nvPr/>
        </p:nvSpPr>
        <p:spPr>
          <a:xfrm>
            <a:off x="6286060" y="1491756"/>
            <a:ext cx="324034" cy="324036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/>
            <a:endParaRPr lang="en-US" sz="1400" dirty="0" err="1" smtClean="0">
              <a:solidFill>
                <a:schemeClr val="tx1"/>
              </a:solidFill>
            </a:endParaRPr>
          </a:p>
        </p:txBody>
      </p:sp>
      <p:sp>
        <p:nvSpPr>
          <p:cNvPr id="18" name="Oval 17"/>
          <p:cNvSpPr/>
          <p:nvPr/>
        </p:nvSpPr>
        <p:spPr>
          <a:xfrm>
            <a:off x="6289509" y="2528013"/>
            <a:ext cx="324034" cy="324036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/>
            <a:endParaRPr lang="en-US" sz="1400" dirty="0" err="1" smtClean="0">
              <a:solidFill>
                <a:schemeClr val="tx1"/>
              </a:solidFill>
            </a:endParaRPr>
          </a:p>
        </p:txBody>
      </p:sp>
      <p:sp>
        <p:nvSpPr>
          <p:cNvPr id="19" name="Oval 18"/>
          <p:cNvSpPr/>
          <p:nvPr/>
        </p:nvSpPr>
        <p:spPr>
          <a:xfrm>
            <a:off x="6286060" y="3564270"/>
            <a:ext cx="324034" cy="324036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/>
            <a:endParaRPr lang="en-US" sz="1400" dirty="0" err="1" smtClean="0">
              <a:solidFill>
                <a:schemeClr val="tx1"/>
              </a:solidFill>
            </a:endParaRPr>
          </a:p>
        </p:txBody>
      </p:sp>
      <p:sp>
        <p:nvSpPr>
          <p:cNvPr id="20" name="Oval 19"/>
          <p:cNvSpPr/>
          <p:nvPr/>
        </p:nvSpPr>
        <p:spPr>
          <a:xfrm>
            <a:off x="4365045" y="1484214"/>
            <a:ext cx="324034" cy="324036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/>
            <a:endParaRPr lang="en-US" sz="1400" dirty="0" err="1" smtClean="0">
              <a:solidFill>
                <a:schemeClr val="tx1"/>
              </a:solidFill>
            </a:endParaRPr>
          </a:p>
        </p:txBody>
      </p:sp>
      <p:sp>
        <p:nvSpPr>
          <p:cNvPr id="21" name="Oval 20"/>
          <p:cNvSpPr/>
          <p:nvPr/>
        </p:nvSpPr>
        <p:spPr>
          <a:xfrm>
            <a:off x="4368494" y="2520471"/>
            <a:ext cx="324034" cy="324036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/>
            <a:endParaRPr lang="en-US" sz="1400" dirty="0" err="1" smtClean="0">
              <a:solidFill>
                <a:schemeClr val="tx1"/>
              </a:solidFill>
            </a:endParaRPr>
          </a:p>
        </p:txBody>
      </p:sp>
      <p:sp>
        <p:nvSpPr>
          <p:cNvPr id="22" name="Oval 21"/>
          <p:cNvSpPr/>
          <p:nvPr/>
        </p:nvSpPr>
        <p:spPr>
          <a:xfrm>
            <a:off x="4365045" y="3556728"/>
            <a:ext cx="324034" cy="324036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/>
            <a:endParaRPr lang="en-US" sz="1400" dirty="0" err="1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51317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20387" y="352013"/>
            <a:ext cx="7307997" cy="313932"/>
          </a:xfrm>
        </p:spPr>
        <p:txBody>
          <a:bodyPr/>
          <a:lstStyle/>
          <a:p>
            <a:r>
              <a:rPr lang="en-US" dirty="0" smtClean="0"/>
              <a:t>But why not</a:t>
            </a:r>
            <a:r>
              <a:rPr lang="mr-IN" dirty="0" smtClean="0"/>
              <a:t>…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2"/>
          <a:srcRect l="-248" t="11004" r="248" b="28409"/>
          <a:stretch/>
        </p:blipFill>
        <p:spPr>
          <a:xfrm>
            <a:off x="0" y="1023578"/>
            <a:ext cx="9123957" cy="3316211"/>
          </a:xfrm>
          <a:prstGeom prst="rect">
            <a:avLst/>
          </a:prstGeom>
        </p:spPr>
      </p:pic>
      <p:sp>
        <p:nvSpPr>
          <p:cNvPr id="16" name="Oval Callout 15"/>
          <p:cNvSpPr/>
          <p:nvPr/>
        </p:nvSpPr>
        <p:spPr>
          <a:xfrm>
            <a:off x="5796136" y="279370"/>
            <a:ext cx="3327820" cy="1104248"/>
          </a:xfrm>
          <a:prstGeom prst="wedgeEllipseCallout">
            <a:avLst>
              <a:gd name="adj1" fmla="val -37097"/>
              <a:gd name="adj2" fmla="val 78513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54000" tIns="54000" rIns="54000" bIns="54000" rtlCol="0" anchor="ctr"/>
          <a:lstStyle/>
          <a:p>
            <a:pPr algn="ctr"/>
            <a:r>
              <a:rPr lang="en-US" sz="2400" b="1" i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ource Sans Pro Black" charset="0"/>
                <a:ea typeface="Source Sans Pro Black" charset="0"/>
                <a:cs typeface="Source Sans Pro Black" charset="0"/>
              </a:rPr>
              <a:t>To the        </a:t>
            </a:r>
          </a:p>
          <a:p>
            <a:pPr algn="ctr"/>
            <a:r>
              <a:rPr lang="en-US" sz="2400" b="1" i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ource Sans Pro Black" charset="0"/>
                <a:ea typeface="Source Sans Pro Black" charset="0"/>
                <a:cs typeface="Source Sans Pro Black" charset="0"/>
              </a:rPr>
              <a:t>C   L   O   U   D</a:t>
            </a:r>
            <a:r>
              <a:rPr lang="en-US" sz="2400" b="1" i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ource Sans Pro Black" charset="0"/>
                <a:ea typeface="Source Sans Pro Black" charset="0"/>
                <a:cs typeface="Source Sans Pro Black" charset="0"/>
              </a:rPr>
              <a:t>                                 Batman!</a:t>
            </a:r>
            <a:endParaRPr lang="en-US" sz="2400" b="1" i="1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Source Sans Pro Black" charset="0"/>
              <a:ea typeface="Source Sans Pro Black" charset="0"/>
              <a:cs typeface="Source Sans Pro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55829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2263" t="11445" r="14623" b="2483"/>
          <a:stretch/>
        </p:blipFill>
        <p:spPr>
          <a:xfrm>
            <a:off x="3455876" y="1023578"/>
            <a:ext cx="4320480" cy="3744416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20387" y="352013"/>
            <a:ext cx="7307997" cy="295466"/>
          </a:xfrm>
        </p:spPr>
        <p:txBody>
          <a:bodyPr/>
          <a:lstStyle/>
          <a:p>
            <a:r>
              <a:rPr lang="en-US" dirty="0" smtClean="0"/>
              <a:t>But why not</a:t>
            </a:r>
            <a:r>
              <a:rPr lang="en-GB" dirty="0" smtClean="0"/>
              <a:t> The Cloud?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532" y="1339881"/>
            <a:ext cx="2034776" cy="3111810"/>
          </a:xfrm>
          <a:prstGeom prst="rect">
            <a:avLst/>
          </a:prstGeom>
        </p:spPr>
      </p:pic>
      <p:sp>
        <p:nvSpPr>
          <p:cNvPr id="7" name="Oval Callout 6"/>
          <p:cNvSpPr/>
          <p:nvPr/>
        </p:nvSpPr>
        <p:spPr>
          <a:xfrm>
            <a:off x="1791966" y="787757"/>
            <a:ext cx="3327820" cy="1104248"/>
          </a:xfrm>
          <a:prstGeom prst="wedgeEllipseCallout">
            <a:avLst>
              <a:gd name="adj1" fmla="val -45493"/>
              <a:gd name="adj2" fmla="val 73913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54000" tIns="54000" rIns="54000" bIns="54000" rtlCol="0" anchor="ctr"/>
          <a:lstStyle/>
          <a:p>
            <a:pPr algn="ctr"/>
            <a:r>
              <a:rPr lang="en-US" sz="2400" b="1" i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ource Sans Pro Black" charset="0"/>
                <a:ea typeface="Source Sans Pro Black" charset="0"/>
                <a:cs typeface="Source Sans Pro Black" charset="0"/>
              </a:rPr>
              <a:t>B A N K S !</a:t>
            </a:r>
            <a:endParaRPr lang="en-US" sz="2400" b="1" i="1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Source Sans Pro Black" charset="0"/>
              <a:ea typeface="Source Sans Pro Black" charset="0"/>
              <a:cs typeface="Source Sans Pro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7125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719572" y="1023578"/>
            <a:ext cx="7884876" cy="2325046"/>
            <a:chOff x="791580" y="519522"/>
            <a:chExt cx="7884876" cy="2325046"/>
          </a:xfrm>
        </p:grpSpPr>
        <p:sp>
          <p:nvSpPr>
            <p:cNvPr id="3" name="TextBox 2"/>
            <p:cNvSpPr txBox="1"/>
            <p:nvPr/>
          </p:nvSpPr>
          <p:spPr>
            <a:xfrm>
              <a:off x="791580" y="519522"/>
              <a:ext cx="7884876" cy="2325046"/>
            </a:xfrm>
            <a:prstGeom prst="rect">
              <a:avLst/>
            </a:prstGeom>
            <a:noFill/>
          </p:spPr>
          <p:txBody>
            <a:bodyPr wrap="square" lIns="54000" tIns="54000" rIns="54000" bIns="54000" rtlCol="0">
              <a:spAutoFit/>
            </a:bodyPr>
            <a:lstStyle/>
            <a:p>
              <a:r>
                <a:rPr lang="en-US" sz="4800" b="0" i="0" dirty="0" smtClean="0">
                  <a:latin typeface="Source Sans Pro"/>
                  <a:cs typeface="Source Sans Pro"/>
                </a:rPr>
                <a:t>So</a:t>
              </a:r>
              <a:r>
                <a:rPr lang="mr-IN" sz="4800" b="0" i="0" dirty="0" smtClean="0">
                  <a:latin typeface="Source Sans Pro"/>
                  <a:cs typeface="Source Sans Pro"/>
                </a:rPr>
                <a:t>…</a:t>
              </a:r>
              <a:r>
                <a:rPr lang="en-GB" sz="4800" b="0" i="0" dirty="0" smtClean="0">
                  <a:latin typeface="Source Sans Pro"/>
                  <a:cs typeface="Source Sans Pro"/>
                </a:rPr>
                <a:t> </a:t>
              </a:r>
              <a:br>
                <a:rPr lang="en-GB" sz="4800" b="0" i="0" dirty="0" smtClean="0">
                  <a:latin typeface="Source Sans Pro"/>
                  <a:cs typeface="Source Sans Pro"/>
                </a:rPr>
              </a:br>
              <a:r>
                <a:rPr lang="en-GB" sz="4800" b="0" i="0" dirty="0" smtClean="0">
                  <a:latin typeface="Source Sans Pro"/>
                  <a:cs typeface="Source Sans Pro"/>
                </a:rPr>
                <a:t/>
              </a:r>
              <a:br>
                <a:rPr lang="en-GB" sz="4800" b="0" i="0" dirty="0" smtClean="0">
                  <a:latin typeface="Source Sans Pro"/>
                  <a:cs typeface="Source Sans Pro"/>
                </a:rPr>
              </a:br>
              <a:r>
                <a:rPr lang="en-GB" sz="4800" b="0" i="0" dirty="0" smtClean="0">
                  <a:latin typeface="Source Sans Pro"/>
                  <a:cs typeface="Source Sans Pro"/>
                </a:rPr>
                <a:t>         </a:t>
              </a:r>
              <a:r>
                <a:rPr lang="en-US" sz="4800" b="0" i="0" dirty="0" smtClean="0">
                  <a:latin typeface="Source Sans Pro"/>
                  <a:cs typeface="Source Sans Pro"/>
                </a:rPr>
                <a:t>Why  			     ?</a:t>
              </a:r>
              <a:endParaRPr lang="en-US" sz="4800" b="0" i="0" dirty="0" smtClean="0">
                <a:latin typeface="Source Sans Pro"/>
                <a:cs typeface="Source Sans Pro"/>
              </a:endParaRPr>
            </a:p>
          </p:txBody>
        </p:sp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64779" y="1999837"/>
              <a:ext cx="2667361" cy="787937"/>
            </a:xfrm>
            <a:prstGeom prst="rect">
              <a:avLst/>
            </a:prstGeom>
          </p:spPr>
        </p:pic>
      </p:grpSp>
      <p:sp>
        <p:nvSpPr>
          <p:cNvPr id="5" name="Rectangle 4"/>
          <p:cNvSpPr/>
          <p:nvPr/>
        </p:nvSpPr>
        <p:spPr>
          <a:xfrm>
            <a:off x="8050825" y="87474"/>
            <a:ext cx="962123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0:13:00</a:t>
            </a:r>
            <a:endParaRPr lang="en-GB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607584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387" y="352013"/>
            <a:ext cx="7307997" cy="313932"/>
          </a:xfrm>
        </p:spPr>
        <p:txBody>
          <a:bodyPr/>
          <a:lstStyle/>
          <a:p>
            <a:r>
              <a:rPr lang="en-US" dirty="0" smtClean="0"/>
              <a:t>So</a:t>
            </a:r>
            <a:r>
              <a:rPr lang="mr-IN" dirty="0" smtClean="0"/>
              <a:t>…</a:t>
            </a:r>
            <a:r>
              <a:rPr lang="en-GB" dirty="0" smtClean="0"/>
              <a:t> Why                         ?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728" y="267494"/>
            <a:ext cx="1332147" cy="39351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4028" y="1008112"/>
            <a:ext cx="2641475" cy="33638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9812" y="1017178"/>
            <a:ext cx="2641475" cy="3363838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 flipH="1">
            <a:off x="4572000" y="2643758"/>
            <a:ext cx="1800200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>
            <a:off x="4621187" y="3723878"/>
            <a:ext cx="1800200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3563888" y="1095586"/>
            <a:ext cx="3779587" cy="340371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/>
            <a:endParaRPr lang="en-US" sz="1400" dirty="0" err="1" smtClean="0">
              <a:solidFill>
                <a:schemeClr val="tx1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8697" y="1095586"/>
            <a:ext cx="1822188" cy="340371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1287" y="1095586"/>
            <a:ext cx="1822188" cy="340371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5472100" y="1095586"/>
            <a:ext cx="49187" cy="3420380"/>
          </a:xfrm>
          <a:prstGeom prst="line">
            <a:avLst/>
          </a:prstGeom>
          <a:ln w="12700">
            <a:solidFill>
              <a:schemeClr val="accent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H="1">
            <a:off x="4499992" y="1275606"/>
            <a:ext cx="1800200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69059" y="2211710"/>
            <a:ext cx="231490" cy="23149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78058" y="2211710"/>
            <a:ext cx="231490" cy="23149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69059" y="3201027"/>
            <a:ext cx="231490" cy="23149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78058" y="3201027"/>
            <a:ext cx="231490" cy="23149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69059" y="4272489"/>
            <a:ext cx="231490" cy="23149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78058" y="4272489"/>
            <a:ext cx="231490" cy="23149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8537" y="2190006"/>
            <a:ext cx="231490" cy="23149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7536" y="2190006"/>
            <a:ext cx="231490" cy="23149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8537" y="3179323"/>
            <a:ext cx="231490" cy="23149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7536" y="3179323"/>
            <a:ext cx="231490" cy="23149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8537" y="4250785"/>
            <a:ext cx="231490" cy="23149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7536" y="4250785"/>
            <a:ext cx="231490" cy="23149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4758" y="1092050"/>
            <a:ext cx="750638" cy="396170"/>
          </a:xfrm>
          <a:prstGeom prst="rect">
            <a:avLst/>
          </a:prstGeom>
        </p:spPr>
      </p:pic>
      <p:cxnSp>
        <p:nvCxnSpPr>
          <p:cNvPr id="27" name="Straight Arrow Connector 26"/>
          <p:cNvCxnSpPr/>
          <p:nvPr/>
        </p:nvCxnSpPr>
        <p:spPr>
          <a:xfrm flipH="1">
            <a:off x="3969059" y="1383618"/>
            <a:ext cx="386917" cy="432048"/>
          </a:xfrm>
          <a:prstGeom prst="straightConnector1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4499992" y="1383618"/>
            <a:ext cx="324036" cy="432048"/>
          </a:xfrm>
          <a:prstGeom prst="straightConnector1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3887924" y="2211710"/>
            <a:ext cx="0" cy="576064"/>
          </a:xfrm>
          <a:prstGeom prst="straightConnector1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4200549" y="2190006"/>
            <a:ext cx="623479" cy="669776"/>
          </a:xfrm>
          <a:prstGeom prst="straightConnector1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H="1">
            <a:off x="4067944" y="2211710"/>
            <a:ext cx="756084" cy="576064"/>
          </a:xfrm>
          <a:prstGeom prst="straightConnector1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4962197" y="2247714"/>
            <a:ext cx="0" cy="576064"/>
          </a:xfrm>
          <a:prstGeom prst="straightConnector1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3833475" y="3246758"/>
            <a:ext cx="0" cy="576064"/>
          </a:xfrm>
          <a:prstGeom prst="straightConnector1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4146100" y="3225054"/>
            <a:ext cx="623479" cy="669776"/>
          </a:xfrm>
          <a:prstGeom prst="straightConnector1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H="1">
            <a:off x="4013495" y="3246758"/>
            <a:ext cx="756084" cy="576064"/>
          </a:xfrm>
          <a:prstGeom prst="straightConnector1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4907748" y="3282762"/>
            <a:ext cx="0" cy="576064"/>
          </a:xfrm>
          <a:prstGeom prst="straightConnector1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H="1">
            <a:off x="5985283" y="1428690"/>
            <a:ext cx="386917" cy="432048"/>
          </a:xfrm>
          <a:prstGeom prst="straightConnector1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6516216" y="1428690"/>
            <a:ext cx="324036" cy="432048"/>
          </a:xfrm>
          <a:prstGeom prst="straightConnector1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5904148" y="2256782"/>
            <a:ext cx="0" cy="576064"/>
          </a:xfrm>
          <a:prstGeom prst="straightConnector1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6216773" y="2235078"/>
            <a:ext cx="623479" cy="669776"/>
          </a:xfrm>
          <a:prstGeom prst="straightConnector1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 flipH="1">
            <a:off x="6084168" y="2256782"/>
            <a:ext cx="756084" cy="576064"/>
          </a:xfrm>
          <a:prstGeom prst="straightConnector1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6978421" y="2292786"/>
            <a:ext cx="0" cy="576064"/>
          </a:xfrm>
          <a:prstGeom prst="straightConnector1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5849699" y="3291830"/>
            <a:ext cx="0" cy="576064"/>
          </a:xfrm>
          <a:prstGeom prst="straightConnector1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6162324" y="3270126"/>
            <a:ext cx="623479" cy="669776"/>
          </a:xfrm>
          <a:prstGeom prst="straightConnector1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 flipH="1">
            <a:off x="6029719" y="3291830"/>
            <a:ext cx="756084" cy="576064"/>
          </a:xfrm>
          <a:prstGeom prst="straightConnector1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>
            <a:off x="6923972" y="3327834"/>
            <a:ext cx="0" cy="576064"/>
          </a:xfrm>
          <a:prstGeom prst="straightConnector1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 Placeholder 4"/>
          <p:cNvSpPr txBox="1">
            <a:spLocks/>
          </p:cNvSpPr>
          <p:nvPr/>
        </p:nvSpPr>
        <p:spPr>
          <a:xfrm>
            <a:off x="404479" y="1371600"/>
            <a:ext cx="4059571" cy="300035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Pct val="140000"/>
              <a:buFont typeface="Arial"/>
              <a:buNone/>
              <a:defRPr sz="1600" b="0" kern="1200" cap="none" baseline="0">
                <a:solidFill>
                  <a:srgbClr val="4A5C69"/>
                </a:solidFill>
                <a:latin typeface="Source Sans Pro"/>
                <a:ea typeface="+mn-ea"/>
                <a:cs typeface="Source Sans Pro"/>
              </a:defRPr>
            </a:lvl1pPr>
            <a:lvl2pPr marL="1778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Pct val="140000"/>
              <a:buFont typeface="Arial"/>
              <a:buChar char="•"/>
              <a:defRPr sz="1400" kern="1200" cap="none">
                <a:solidFill>
                  <a:srgbClr val="4A5C69"/>
                </a:solidFill>
                <a:latin typeface="Source Sans Pro"/>
                <a:ea typeface="+mn-ea"/>
                <a:cs typeface="Source Sans Pro"/>
              </a:defRPr>
            </a:lvl2pPr>
            <a:lvl3pPr marL="361950" indent="-1841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Arial"/>
              <a:buChar char="•"/>
              <a:defRPr sz="1400" kern="1200" cap="none">
                <a:solidFill>
                  <a:srgbClr val="4A5C69"/>
                </a:solidFill>
                <a:latin typeface="Source Sans Pro"/>
                <a:ea typeface="+mn-ea"/>
                <a:cs typeface="Source Sans Pro"/>
              </a:defRPr>
            </a:lvl3pPr>
            <a:lvl4pPr marL="542925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400" kern="1200" cap="none">
                <a:solidFill>
                  <a:srgbClr val="4A5C69"/>
                </a:solidFill>
                <a:latin typeface="Source Sans Pro"/>
                <a:ea typeface="+mn-ea"/>
                <a:cs typeface="Source Sans Pro"/>
              </a:defRPr>
            </a:lvl4pPr>
            <a:lvl5pPr marL="717550" indent="-17462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400" kern="1200" cap="none">
                <a:solidFill>
                  <a:srgbClr val="4A5C69"/>
                </a:solidFill>
                <a:latin typeface="Source Sans Pro"/>
                <a:ea typeface="+mn-ea"/>
                <a:cs typeface="Source Sans Pro"/>
              </a:defRPr>
            </a:lvl5pPr>
            <a:lvl6pPr marL="179388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9388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lphaUcPeriod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charset="0"/>
              <a:buChar char="•"/>
            </a:pPr>
            <a:r>
              <a:rPr lang="en-US" dirty="0" smtClean="0"/>
              <a:t>Service discovery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b="1" dirty="0" smtClean="0"/>
              <a:t>No load balancers!</a:t>
            </a:r>
          </a:p>
          <a:p>
            <a:pPr marL="463550" lvl="1" indent="-285750">
              <a:buFont typeface="Arial" charset="0"/>
              <a:buChar char="•"/>
            </a:pPr>
            <a:r>
              <a:rPr lang="en-US" dirty="0" smtClean="0"/>
              <a:t>except at border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Services directly interconnect</a:t>
            </a:r>
          </a:p>
          <a:p>
            <a:pPr marL="463550" lvl="1" indent="-285750">
              <a:buFont typeface="Arial" charset="0"/>
              <a:buChar char="•"/>
            </a:pPr>
            <a:r>
              <a:rPr lang="en-US" dirty="0" smtClean="0"/>
              <a:t>Good for </a:t>
            </a:r>
            <a:r>
              <a:rPr lang="en-US" dirty="0" err="1" smtClean="0"/>
              <a:t>dockerising</a:t>
            </a:r>
            <a:endParaRPr lang="en-US" dirty="0" smtClean="0"/>
          </a:p>
          <a:p>
            <a:pPr marL="463550" lvl="1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Segregated </a:t>
            </a:r>
            <a:r>
              <a:rPr lang="en-US" dirty="0" err="1" smtClean="0"/>
              <a:t>datacentres</a:t>
            </a:r>
            <a:endParaRPr lang="en-US" dirty="0" smtClean="0"/>
          </a:p>
          <a:p>
            <a:pPr marL="463550" lvl="1" indent="-285750">
              <a:buFont typeface="Arial" charset="0"/>
              <a:buChar char="•"/>
            </a:pPr>
            <a:r>
              <a:rPr lang="en-US" dirty="0" smtClean="0"/>
              <a:t>With fail-over</a:t>
            </a:r>
            <a:endParaRPr lang="en-US" dirty="0"/>
          </a:p>
        </p:txBody>
      </p:sp>
      <p:cxnSp>
        <p:nvCxnSpPr>
          <p:cNvPr id="53" name="Curved Connector 52"/>
          <p:cNvCxnSpPr/>
          <p:nvPr/>
        </p:nvCxnSpPr>
        <p:spPr>
          <a:xfrm rot="5400000">
            <a:off x="5024666" y="2277400"/>
            <a:ext cx="714848" cy="540060"/>
          </a:xfrm>
          <a:prstGeom prst="curvedConnector3">
            <a:avLst/>
          </a:prstGeom>
          <a:ln w="28575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5734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75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25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500"/>
                            </p:stCondLst>
                            <p:childTnLst>
                              <p:par>
                                <p:cTn id="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750"/>
                            </p:stCondLst>
                            <p:childTnLst>
                              <p:par>
                                <p:cTn id="6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00"/>
                            </p:stCondLst>
                            <p:childTnLst>
                              <p:par>
                                <p:cTn id="8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5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5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95288" y="3165872"/>
            <a:ext cx="5724525" cy="543601"/>
          </a:xfrm>
        </p:spPr>
        <p:txBody>
          <a:bodyPr/>
          <a:lstStyle/>
          <a:p>
            <a:r>
              <a:rPr lang="en-US" dirty="0" smtClean="0"/>
              <a:t>Demos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2442" y="15872"/>
            <a:ext cx="962122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b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0:15:00</a:t>
            </a:r>
            <a:endParaRPr lang="en-GB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385450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387" y="352013"/>
            <a:ext cx="7307997" cy="313932"/>
          </a:xfrm>
        </p:spPr>
        <p:txBody>
          <a:bodyPr/>
          <a:lstStyle/>
          <a:p>
            <a:r>
              <a:rPr lang="en-US" dirty="0" smtClean="0"/>
              <a:t>DEMO 0 </a:t>
            </a:r>
            <a:r>
              <a:rPr lang="mr-IN" dirty="0" smtClean="0"/>
              <a:t>–</a:t>
            </a:r>
            <a:r>
              <a:rPr lang="en-US" dirty="0" smtClean="0"/>
              <a:t> Install, Run &amp; Connect to CONSUL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List nodes / services:</a:t>
            </a:r>
          </a:p>
          <a:p>
            <a:endParaRPr lang="en-US" dirty="0"/>
          </a:p>
          <a:p>
            <a:r>
              <a:rPr lang="en-GB" b="1" dirty="0" smtClean="0">
                <a:latin typeface="Consolas" charset="0"/>
                <a:ea typeface="Consolas" charset="0"/>
                <a:cs typeface="Consolas" charset="0"/>
              </a:rPr>
              <a:t>curl </a:t>
            </a:r>
            <a:r>
              <a:rPr lang="en-GB" b="1" dirty="0">
                <a:latin typeface="Consolas" charset="0"/>
                <a:ea typeface="Consolas" charset="0"/>
                <a:cs typeface="Consolas" charset="0"/>
              </a:rPr>
              <a:t>localhost:8500/v1/</a:t>
            </a:r>
            <a:r>
              <a:rPr lang="en-GB" b="1" dirty="0" err="1">
                <a:latin typeface="Consolas" charset="0"/>
                <a:ea typeface="Consolas" charset="0"/>
                <a:cs typeface="Consolas" charset="0"/>
              </a:rPr>
              <a:t>catalog</a:t>
            </a:r>
            <a:r>
              <a:rPr lang="en-GB" b="1" dirty="0">
                <a:latin typeface="Consolas" charset="0"/>
                <a:ea typeface="Consolas" charset="0"/>
                <a:cs typeface="Consolas" charset="0"/>
              </a:rPr>
              <a:t>/nodes</a:t>
            </a:r>
          </a:p>
          <a:p>
            <a:r>
              <a:rPr lang="en-GB" b="1" dirty="0">
                <a:latin typeface="Consolas" charset="0"/>
                <a:ea typeface="Consolas" charset="0"/>
                <a:cs typeface="Consolas" charset="0"/>
              </a:rPr>
              <a:t>curl </a:t>
            </a:r>
            <a:r>
              <a:rPr lang="en-GB" b="1" dirty="0" smtClean="0">
                <a:latin typeface="Consolas" charset="0"/>
                <a:ea typeface="Consolas" charset="0"/>
                <a:cs typeface="Consolas" charset="0"/>
              </a:rPr>
              <a:t>localhost:8500/v1/</a:t>
            </a:r>
            <a:r>
              <a:rPr lang="en-GB" b="1" dirty="0" err="1" smtClean="0">
                <a:latin typeface="Consolas" charset="0"/>
                <a:ea typeface="Consolas" charset="0"/>
                <a:cs typeface="Consolas" charset="0"/>
              </a:rPr>
              <a:t>catalog</a:t>
            </a:r>
            <a:r>
              <a:rPr lang="en-GB" b="1" dirty="0" smtClean="0">
                <a:latin typeface="Consolas" charset="0"/>
                <a:ea typeface="Consolas" charset="0"/>
                <a:cs typeface="Consolas" charset="0"/>
              </a:rPr>
              <a:t>/services</a:t>
            </a:r>
            <a:endParaRPr lang="en-GB" b="1" dirty="0">
              <a:latin typeface="Consolas" charset="0"/>
              <a:ea typeface="Consolas" charset="0"/>
              <a:cs typeface="Consolas" charset="0"/>
            </a:endParaRPr>
          </a:p>
          <a:p>
            <a:endParaRPr lang="en-US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Run in developer mode:</a:t>
            </a:r>
          </a:p>
          <a:p>
            <a:endParaRPr lang="en-US" dirty="0"/>
          </a:p>
          <a:p>
            <a:r>
              <a:rPr lang="en-GB" b="1" dirty="0" smtClean="0">
                <a:latin typeface="Consolas" charset="0"/>
                <a:ea typeface="Consolas" charset="0"/>
                <a:cs typeface="Consolas" charset="0"/>
              </a:rPr>
              <a:t>consul </a:t>
            </a:r>
            <a:r>
              <a:rPr lang="en-GB" b="1" dirty="0">
                <a:latin typeface="Consolas" charset="0"/>
                <a:ea typeface="Consolas" charset="0"/>
                <a:cs typeface="Consolas" charset="0"/>
              </a:rPr>
              <a:t>agent -dev -</a:t>
            </a:r>
            <a:r>
              <a:rPr lang="en-GB" b="1" dirty="0" err="1">
                <a:latin typeface="Consolas" charset="0"/>
                <a:ea typeface="Consolas" charset="0"/>
                <a:cs typeface="Consolas" charset="0"/>
              </a:rPr>
              <a:t>ui</a:t>
            </a:r>
            <a:endParaRPr lang="en-GB" b="1" dirty="0">
              <a:latin typeface="Consolas" charset="0"/>
              <a:ea typeface="Consolas" charset="0"/>
              <a:cs typeface="Consolas" charset="0"/>
            </a:endParaRPr>
          </a:p>
          <a:p>
            <a:endParaRPr lang="en-US" dirty="0" smtClean="0"/>
          </a:p>
          <a:p>
            <a:r>
              <a:rPr lang="en-US" dirty="0"/>
              <a:t>Get a Service by DNS</a:t>
            </a:r>
          </a:p>
          <a:p>
            <a:endParaRPr lang="en-US" dirty="0"/>
          </a:p>
          <a:p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dig @127.0.0.1 -p 8600 </a:t>
            </a:r>
            <a:r>
              <a:rPr lang="en-US" b="1" dirty="0" err="1">
                <a:latin typeface="Consolas" charset="0"/>
                <a:ea typeface="Consolas" charset="0"/>
                <a:cs typeface="Consolas" charset="0"/>
              </a:rPr>
              <a:t>webapi.service.consul</a:t>
            </a: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1696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387" y="352013"/>
            <a:ext cx="7307997" cy="313932"/>
          </a:xfrm>
        </p:spPr>
        <p:txBody>
          <a:bodyPr/>
          <a:lstStyle/>
          <a:p>
            <a:r>
              <a:rPr lang="en-GB" dirty="0"/>
              <a:t>Demo 1 - Simplest app to list Consul  nodes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4680012" y="1371600"/>
            <a:ext cx="4068761" cy="2928342"/>
          </a:xfrm>
        </p:spPr>
        <p:txBody>
          <a:bodyPr/>
          <a:lstStyle/>
          <a:p>
            <a:r>
              <a:rPr lang="en-GB" sz="1200" dirty="0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using </a:t>
            </a:r>
            <a:r>
              <a:rPr lang="en-GB" sz="1200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GB" sz="1200" dirty="0" err="1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var</a:t>
            </a:r>
            <a:r>
              <a:rPr lang="en-GB" sz="1200" dirty="0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GB" sz="1200" dirty="0" smtClean="0">
                <a:latin typeface="Consolas" charset="0"/>
                <a:ea typeface="Consolas" charset="0"/>
                <a:cs typeface="Consolas" charset="0"/>
              </a:rPr>
              <a:t>client = </a:t>
            </a:r>
            <a:r>
              <a:rPr lang="en-GB" sz="1200" dirty="0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new </a:t>
            </a:r>
            <a:r>
              <a:rPr lang="en-GB" sz="1200" dirty="0" err="1" smtClean="0">
                <a:solidFill>
                  <a:srgbClr val="00B0F0"/>
                </a:solidFill>
                <a:latin typeface="Consolas" charset="0"/>
                <a:ea typeface="Consolas" charset="0"/>
                <a:cs typeface="Consolas" charset="0"/>
              </a:rPr>
              <a:t>Consul.ConsulClient</a:t>
            </a:r>
            <a:r>
              <a:rPr lang="en-GB" sz="1200" dirty="0" smtClean="0">
                <a:latin typeface="Consolas" charset="0"/>
                <a:ea typeface="Consolas" charset="0"/>
                <a:cs typeface="Consolas" charset="0"/>
              </a:rPr>
              <a:t>())</a:t>
            </a:r>
          </a:p>
          <a:p>
            <a:r>
              <a:rPr lang="en-GB" sz="1200" dirty="0" smtClean="0">
                <a:latin typeface="Consolas" charset="0"/>
                <a:ea typeface="Consolas" charset="0"/>
                <a:cs typeface="Consolas" charset="0"/>
              </a:rPr>
              <a:t>{</a:t>
            </a:r>
          </a:p>
          <a:p>
            <a:r>
              <a:rPr lang="en-GB" sz="1200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GB" sz="1200" dirty="0" err="1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var</a:t>
            </a:r>
            <a:r>
              <a:rPr lang="en-GB" sz="1200" dirty="0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GB" sz="1200" dirty="0" err="1" smtClean="0">
                <a:latin typeface="Consolas" charset="0"/>
                <a:ea typeface="Consolas" charset="0"/>
                <a:cs typeface="Consolas" charset="0"/>
              </a:rPr>
              <a:t>nodesResult</a:t>
            </a:r>
            <a:r>
              <a:rPr lang="en-GB" sz="1200" dirty="0" smtClean="0">
                <a:latin typeface="Consolas" charset="0"/>
                <a:ea typeface="Consolas" charset="0"/>
                <a:cs typeface="Consolas" charset="0"/>
              </a:rPr>
              <a:t> = </a:t>
            </a:r>
            <a:r>
              <a:rPr lang="en-GB" sz="1200" dirty="0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await</a:t>
            </a:r>
            <a:r>
              <a:rPr lang="en-GB" sz="1200" dirty="0" smtClean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GB" sz="12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GB" sz="1200" dirty="0" smtClean="0">
                <a:latin typeface="Consolas" charset="0"/>
                <a:ea typeface="Consolas" charset="0"/>
                <a:cs typeface="Consolas" charset="0"/>
              </a:rPr>
              <a:t>        </a:t>
            </a:r>
            <a:r>
              <a:rPr lang="en-GB" sz="1200" dirty="0" err="1" smtClean="0">
                <a:latin typeface="Consolas" charset="0"/>
                <a:ea typeface="Consolas" charset="0"/>
                <a:cs typeface="Consolas" charset="0"/>
              </a:rPr>
              <a:t>client.Catalog.Nodes</a:t>
            </a:r>
            <a:r>
              <a:rPr lang="en-GB" sz="1200" dirty="0" smtClean="0">
                <a:latin typeface="Consolas" charset="0"/>
                <a:ea typeface="Consolas" charset="0"/>
                <a:cs typeface="Consolas" charset="0"/>
              </a:rPr>
              <a:t>();</a:t>
            </a:r>
          </a:p>
          <a:p>
            <a:r>
              <a:rPr lang="en-GB" sz="1200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GB" sz="1200" dirty="0" err="1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var</a:t>
            </a:r>
            <a:r>
              <a:rPr lang="en-GB" sz="1200" dirty="0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GB" sz="1200" dirty="0" smtClean="0">
                <a:latin typeface="Consolas" charset="0"/>
                <a:ea typeface="Consolas" charset="0"/>
                <a:cs typeface="Consolas" charset="0"/>
              </a:rPr>
              <a:t>nodes = </a:t>
            </a:r>
            <a:r>
              <a:rPr lang="en-GB" sz="1200" dirty="0" err="1" smtClean="0">
                <a:latin typeface="Consolas" charset="0"/>
                <a:ea typeface="Consolas" charset="0"/>
                <a:cs typeface="Consolas" charset="0"/>
              </a:rPr>
              <a:t>nodesResult.Response</a:t>
            </a:r>
            <a:r>
              <a:rPr lang="en-GB" sz="1200" dirty="0" smtClean="0">
                <a:latin typeface="Consolas" charset="0"/>
                <a:ea typeface="Consolas" charset="0"/>
                <a:cs typeface="Consolas" charset="0"/>
              </a:rPr>
              <a:t>;</a:t>
            </a:r>
          </a:p>
          <a:p>
            <a:r>
              <a:rPr lang="en-GB" sz="1200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GB" sz="1200" dirty="0" err="1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foreach</a:t>
            </a:r>
            <a:r>
              <a:rPr lang="en-GB" sz="1200" dirty="0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GB" sz="1200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GB" sz="1200" dirty="0" err="1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var</a:t>
            </a:r>
            <a:r>
              <a:rPr lang="en-GB" sz="1200" dirty="0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GB" sz="1200" dirty="0" smtClean="0">
                <a:latin typeface="Consolas" charset="0"/>
                <a:ea typeface="Consolas" charset="0"/>
                <a:cs typeface="Consolas" charset="0"/>
              </a:rPr>
              <a:t>node </a:t>
            </a:r>
            <a:r>
              <a:rPr lang="en-GB" sz="1200" dirty="0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in</a:t>
            </a:r>
            <a:r>
              <a:rPr lang="en-GB" sz="1200" dirty="0" smtClean="0">
                <a:latin typeface="Consolas" charset="0"/>
                <a:ea typeface="Consolas" charset="0"/>
                <a:cs typeface="Consolas" charset="0"/>
              </a:rPr>
              <a:t> nodes)</a:t>
            </a:r>
          </a:p>
          <a:p>
            <a:r>
              <a:rPr lang="en-GB" sz="1200" dirty="0" smtClean="0">
                <a:latin typeface="Consolas" charset="0"/>
                <a:ea typeface="Consolas" charset="0"/>
                <a:cs typeface="Consolas" charset="0"/>
              </a:rPr>
              <a:t>    {</a:t>
            </a:r>
          </a:p>
          <a:p>
            <a:r>
              <a:rPr lang="en-GB" sz="1200" dirty="0" smtClean="0">
                <a:latin typeface="Consolas" charset="0"/>
                <a:ea typeface="Consolas" charset="0"/>
                <a:cs typeface="Consolas" charset="0"/>
              </a:rPr>
              <a:t>        </a:t>
            </a:r>
            <a:r>
              <a:rPr lang="en-GB" sz="1200" dirty="0" err="1" smtClean="0">
                <a:solidFill>
                  <a:srgbClr val="00B0F0"/>
                </a:solidFill>
                <a:latin typeface="Consolas" charset="0"/>
                <a:ea typeface="Consolas" charset="0"/>
                <a:cs typeface="Consolas" charset="0"/>
              </a:rPr>
              <a:t>Console</a:t>
            </a:r>
            <a:r>
              <a:rPr lang="en-GB" sz="1200" dirty="0" err="1" smtClean="0">
                <a:latin typeface="Consolas" charset="0"/>
                <a:ea typeface="Consolas" charset="0"/>
                <a:cs typeface="Consolas" charset="0"/>
              </a:rPr>
              <a:t>.WriteLine</a:t>
            </a:r>
            <a:r>
              <a:rPr lang="en-GB" sz="1200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br>
              <a:rPr lang="en-GB" sz="12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GB" sz="1200" dirty="0" smtClean="0">
                <a:latin typeface="Consolas" charset="0"/>
                <a:ea typeface="Consolas" charset="0"/>
                <a:cs typeface="Consolas" charset="0"/>
              </a:rPr>
              <a:t>            $"{</a:t>
            </a:r>
            <a:r>
              <a:rPr lang="en-GB" sz="1200" dirty="0" err="1" smtClean="0">
                <a:latin typeface="Consolas" charset="0"/>
                <a:ea typeface="Consolas" charset="0"/>
                <a:cs typeface="Consolas" charset="0"/>
              </a:rPr>
              <a:t>node.Name</a:t>
            </a:r>
            <a:r>
              <a:rPr lang="en-GB" sz="1200" dirty="0" smtClean="0">
                <a:latin typeface="Consolas" charset="0"/>
                <a:ea typeface="Consolas" charset="0"/>
                <a:cs typeface="Consolas" charset="0"/>
              </a:rPr>
              <a:t>} - {</a:t>
            </a:r>
            <a:r>
              <a:rPr lang="en-GB" sz="1200" dirty="0" err="1" smtClean="0">
                <a:latin typeface="Consolas" charset="0"/>
                <a:ea typeface="Consolas" charset="0"/>
                <a:cs typeface="Consolas" charset="0"/>
              </a:rPr>
              <a:t>node.Address</a:t>
            </a:r>
            <a:r>
              <a:rPr lang="en-GB" sz="1200" dirty="0" smtClean="0">
                <a:latin typeface="Consolas" charset="0"/>
                <a:ea typeface="Consolas" charset="0"/>
                <a:cs typeface="Consolas" charset="0"/>
              </a:rPr>
              <a:t>}");</a:t>
            </a:r>
          </a:p>
          <a:p>
            <a:r>
              <a:rPr lang="en-GB" sz="1200" dirty="0" smtClean="0">
                <a:latin typeface="Consolas" charset="0"/>
                <a:ea typeface="Consolas" charset="0"/>
                <a:cs typeface="Consolas" charset="0"/>
              </a:rPr>
              <a:t>    }</a:t>
            </a:r>
          </a:p>
          <a:p>
            <a:r>
              <a:rPr lang="en-GB" sz="1200" dirty="0" smtClean="0">
                <a:latin typeface="Consolas" charset="0"/>
                <a:ea typeface="Consolas" charset="0"/>
                <a:cs typeface="Consolas" charset="0"/>
              </a:rPr>
              <a:t>}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04479" y="1371600"/>
            <a:ext cx="4068761" cy="2244266"/>
          </a:xfrm>
        </p:spPr>
        <p:txBody>
          <a:bodyPr/>
          <a:lstStyle/>
          <a:p>
            <a:r>
              <a:rPr lang="en-GB" b="1" dirty="0" err="1" smtClean="0">
                <a:latin typeface="Consolas" charset="0"/>
                <a:ea typeface="Consolas" charset="0"/>
                <a:cs typeface="Consolas" charset="0"/>
              </a:rPr>
              <a:t>dotnet</a:t>
            </a:r>
            <a:r>
              <a:rPr lang="en-GB" b="1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GB" b="1" dirty="0">
                <a:latin typeface="Consolas" charset="0"/>
                <a:ea typeface="Consolas" charset="0"/>
                <a:cs typeface="Consolas" charset="0"/>
              </a:rPr>
              <a:t>new console</a:t>
            </a:r>
          </a:p>
          <a:p>
            <a:r>
              <a:rPr lang="en-GB" b="1" dirty="0" err="1">
                <a:latin typeface="Consolas" charset="0"/>
                <a:ea typeface="Consolas" charset="0"/>
                <a:cs typeface="Consolas" charset="0"/>
              </a:rPr>
              <a:t>dotnet</a:t>
            </a:r>
            <a:r>
              <a:rPr lang="en-GB" b="1" dirty="0">
                <a:latin typeface="Consolas" charset="0"/>
                <a:ea typeface="Consolas" charset="0"/>
                <a:cs typeface="Consolas" charset="0"/>
              </a:rPr>
              <a:t> add package Consul</a:t>
            </a:r>
          </a:p>
          <a:p>
            <a:r>
              <a:rPr lang="en-GB" dirty="0"/>
              <a:t> </a:t>
            </a:r>
          </a:p>
          <a:p>
            <a:r>
              <a:rPr lang="en-GB" dirty="0" smtClean="0"/>
              <a:t>(add the code)</a:t>
            </a:r>
          </a:p>
          <a:p>
            <a:r>
              <a:rPr lang="en-GB" dirty="0"/>
              <a:t> </a:t>
            </a:r>
          </a:p>
          <a:p>
            <a:r>
              <a:rPr lang="en-GB" b="1" dirty="0" err="1">
                <a:latin typeface="Consolas" charset="0"/>
                <a:ea typeface="Consolas" charset="0"/>
                <a:cs typeface="Consolas" charset="0"/>
              </a:rPr>
              <a:t>dotnet</a:t>
            </a:r>
            <a:r>
              <a:rPr lang="en-GB" b="1" dirty="0">
                <a:latin typeface="Consolas" charset="0"/>
                <a:ea typeface="Consolas" charset="0"/>
                <a:cs typeface="Consolas" charset="0"/>
              </a:rPr>
              <a:t> run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6221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387" y="352013"/>
            <a:ext cx="7307997" cy="313932"/>
          </a:xfrm>
        </p:spPr>
        <p:txBody>
          <a:bodyPr/>
          <a:lstStyle/>
          <a:p>
            <a:r>
              <a:rPr lang="en-US" dirty="0" smtClean="0"/>
              <a:t>Demo 2 </a:t>
            </a:r>
            <a:r>
              <a:rPr lang="mr-IN" dirty="0" smtClean="0"/>
              <a:t>–</a:t>
            </a:r>
            <a:r>
              <a:rPr lang="en-US" dirty="0" smtClean="0"/>
              <a:t> Service Registration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4680012" y="1371600"/>
            <a:ext cx="4068761" cy="3036354"/>
          </a:xfrm>
        </p:spPr>
        <p:txBody>
          <a:bodyPr/>
          <a:lstStyle/>
          <a:p>
            <a:r>
              <a:rPr lang="pl-PL" sz="1200" dirty="0" err="1">
                <a:latin typeface="Consolas" charset="0"/>
                <a:ea typeface="Consolas" charset="0"/>
                <a:cs typeface="Consolas" charset="0"/>
              </a:rPr>
              <a:t>var</a:t>
            </a:r>
            <a:r>
              <a:rPr lang="pl-PL" sz="1200" dirty="0">
                <a:latin typeface="Consolas" charset="0"/>
                <a:ea typeface="Consolas" charset="0"/>
                <a:cs typeface="Consolas" charset="0"/>
              </a:rPr>
              <a:t> </a:t>
            </a:r>
            <a:r>
              <a:rPr lang="pl-PL" sz="1200" dirty="0" err="1">
                <a:latin typeface="Consolas" charset="0"/>
                <a:ea typeface="Consolas" charset="0"/>
                <a:cs typeface="Consolas" charset="0"/>
              </a:rPr>
              <a:t>registration</a:t>
            </a:r>
            <a:r>
              <a:rPr lang="pl-PL" sz="1200" dirty="0">
                <a:latin typeface="Consolas" charset="0"/>
                <a:ea typeface="Consolas" charset="0"/>
                <a:cs typeface="Consolas" charset="0"/>
              </a:rPr>
              <a:t> = </a:t>
            </a:r>
            <a:r>
              <a:rPr lang="pl-PL" sz="1200" dirty="0" smtClean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pl-PL" sz="12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pl-PL" sz="1200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pl-PL" sz="1200" dirty="0" err="1" smtClean="0">
                <a:latin typeface="Consolas" charset="0"/>
                <a:ea typeface="Consolas" charset="0"/>
                <a:cs typeface="Consolas" charset="0"/>
              </a:rPr>
              <a:t>new</a:t>
            </a:r>
            <a:r>
              <a:rPr lang="pl-PL" sz="1200" dirty="0">
                <a:latin typeface="Consolas" charset="0"/>
                <a:ea typeface="Consolas" charset="0"/>
                <a:cs typeface="Consolas" charset="0"/>
              </a:rPr>
              <a:t> </a:t>
            </a:r>
            <a:r>
              <a:rPr lang="pl-PL" sz="1200" dirty="0" err="1">
                <a:latin typeface="Consolas" charset="0"/>
                <a:ea typeface="Consolas" charset="0"/>
                <a:cs typeface="Consolas" charset="0"/>
              </a:rPr>
              <a:t>AgentServiceRegistration</a:t>
            </a:r>
            <a:r>
              <a:rPr lang="pl-PL" sz="1200" dirty="0" smtClean="0">
                <a:latin typeface="Consolas" charset="0"/>
                <a:ea typeface="Consolas" charset="0"/>
                <a:cs typeface="Consolas" charset="0"/>
              </a:rPr>
              <a:t>() {</a:t>
            </a:r>
            <a:r>
              <a:rPr lang="pl-PL" sz="1200" dirty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pl-PL" sz="1200" dirty="0">
                <a:latin typeface="Consolas" charset="0"/>
                <a:ea typeface="Consolas" charset="0"/>
                <a:cs typeface="Consolas" charset="0"/>
              </a:rPr>
            </a:br>
            <a:r>
              <a:rPr lang="pl-PL" sz="1200" dirty="0" smtClean="0">
                <a:latin typeface="Consolas" charset="0"/>
                <a:ea typeface="Consolas" charset="0"/>
                <a:cs typeface="Consolas" charset="0"/>
              </a:rPr>
              <a:t>       ID</a:t>
            </a:r>
            <a:r>
              <a:rPr lang="pl-PL" sz="1200" dirty="0">
                <a:latin typeface="Consolas" charset="0"/>
                <a:ea typeface="Consolas" charset="0"/>
                <a:cs typeface="Consolas" charset="0"/>
              </a:rPr>
              <a:t> = $"{</a:t>
            </a:r>
            <a:r>
              <a:rPr lang="pl-PL" sz="1200" dirty="0" err="1">
                <a:latin typeface="Consolas" charset="0"/>
                <a:ea typeface="Consolas" charset="0"/>
                <a:cs typeface="Consolas" charset="0"/>
              </a:rPr>
              <a:t>serviceName</a:t>
            </a:r>
            <a:r>
              <a:rPr lang="pl-PL" sz="1200" dirty="0">
                <a:latin typeface="Consolas" charset="0"/>
                <a:ea typeface="Consolas" charset="0"/>
                <a:cs typeface="Consolas" charset="0"/>
              </a:rPr>
              <a:t>}-{</a:t>
            </a:r>
            <a:r>
              <a:rPr lang="pl-PL" sz="1200" dirty="0" err="1">
                <a:latin typeface="Consolas" charset="0"/>
                <a:ea typeface="Consolas" charset="0"/>
                <a:cs typeface="Consolas" charset="0"/>
              </a:rPr>
              <a:t>Guid.NewGuid</a:t>
            </a:r>
            <a:r>
              <a:rPr lang="pl-PL" sz="1200" dirty="0">
                <a:latin typeface="Consolas" charset="0"/>
                <a:ea typeface="Consolas" charset="0"/>
                <a:cs typeface="Consolas" charset="0"/>
              </a:rPr>
              <a:t>()}",</a:t>
            </a:r>
            <a:br>
              <a:rPr lang="pl-PL" sz="1200" dirty="0">
                <a:latin typeface="Consolas" charset="0"/>
                <a:ea typeface="Consolas" charset="0"/>
                <a:cs typeface="Consolas" charset="0"/>
              </a:rPr>
            </a:br>
            <a:r>
              <a:rPr lang="pl-PL" sz="1200" dirty="0" smtClean="0">
                <a:latin typeface="Consolas" charset="0"/>
                <a:ea typeface="Consolas" charset="0"/>
                <a:cs typeface="Consolas" charset="0"/>
              </a:rPr>
              <a:t>       </a:t>
            </a:r>
            <a:r>
              <a:rPr lang="pl-PL" sz="1200" dirty="0" err="1" smtClean="0">
                <a:latin typeface="Consolas" charset="0"/>
                <a:ea typeface="Consolas" charset="0"/>
                <a:cs typeface="Consolas" charset="0"/>
              </a:rPr>
              <a:t>Name</a:t>
            </a:r>
            <a:r>
              <a:rPr lang="pl-PL" sz="1200" dirty="0">
                <a:latin typeface="Consolas" charset="0"/>
                <a:ea typeface="Consolas" charset="0"/>
                <a:cs typeface="Consolas" charset="0"/>
              </a:rPr>
              <a:t> = </a:t>
            </a:r>
            <a:r>
              <a:rPr lang="pl-PL" sz="1200" dirty="0" err="1">
                <a:latin typeface="Consolas" charset="0"/>
                <a:ea typeface="Consolas" charset="0"/>
                <a:cs typeface="Consolas" charset="0"/>
              </a:rPr>
              <a:t>serviceName</a:t>
            </a:r>
            <a:r>
              <a:rPr lang="pl-PL" sz="1200" dirty="0">
                <a:latin typeface="Consolas" charset="0"/>
                <a:ea typeface="Consolas" charset="0"/>
                <a:cs typeface="Consolas" charset="0"/>
              </a:rPr>
              <a:t>,</a:t>
            </a:r>
            <a:br>
              <a:rPr lang="pl-PL" sz="1200" dirty="0">
                <a:latin typeface="Consolas" charset="0"/>
                <a:ea typeface="Consolas" charset="0"/>
                <a:cs typeface="Consolas" charset="0"/>
              </a:rPr>
            </a:br>
            <a:r>
              <a:rPr lang="pl-PL" sz="1200" dirty="0" smtClean="0">
                <a:latin typeface="Consolas" charset="0"/>
                <a:ea typeface="Consolas" charset="0"/>
                <a:cs typeface="Consolas" charset="0"/>
              </a:rPr>
              <a:t>       </a:t>
            </a:r>
            <a:r>
              <a:rPr lang="pl-PL" sz="1200" dirty="0" err="1" smtClean="0">
                <a:latin typeface="Consolas" charset="0"/>
                <a:ea typeface="Consolas" charset="0"/>
                <a:cs typeface="Consolas" charset="0"/>
              </a:rPr>
              <a:t>Address</a:t>
            </a:r>
            <a:r>
              <a:rPr lang="pl-PL" sz="1200" dirty="0">
                <a:latin typeface="Consolas" charset="0"/>
                <a:ea typeface="Consolas" charset="0"/>
                <a:cs typeface="Consolas" charset="0"/>
              </a:rPr>
              <a:t> = $"http://{</a:t>
            </a:r>
            <a:r>
              <a:rPr lang="pl-PL" sz="1200" dirty="0" err="1">
                <a:latin typeface="Consolas" charset="0"/>
                <a:ea typeface="Consolas" charset="0"/>
                <a:cs typeface="Consolas" charset="0"/>
              </a:rPr>
              <a:t>serviceAddress</a:t>
            </a:r>
            <a:r>
              <a:rPr lang="pl-PL" sz="1200" dirty="0">
                <a:latin typeface="Consolas" charset="0"/>
                <a:ea typeface="Consolas" charset="0"/>
                <a:cs typeface="Consolas" charset="0"/>
              </a:rPr>
              <a:t>}",</a:t>
            </a:r>
            <a:br>
              <a:rPr lang="pl-PL" sz="1200" dirty="0">
                <a:latin typeface="Consolas" charset="0"/>
                <a:ea typeface="Consolas" charset="0"/>
                <a:cs typeface="Consolas" charset="0"/>
              </a:rPr>
            </a:br>
            <a:r>
              <a:rPr lang="pl-PL" sz="1200" dirty="0" smtClean="0">
                <a:latin typeface="Consolas" charset="0"/>
                <a:ea typeface="Consolas" charset="0"/>
                <a:cs typeface="Consolas" charset="0"/>
              </a:rPr>
              <a:t>       Port</a:t>
            </a:r>
            <a:r>
              <a:rPr lang="pl-PL" sz="1200" dirty="0">
                <a:latin typeface="Consolas" charset="0"/>
                <a:ea typeface="Consolas" charset="0"/>
                <a:cs typeface="Consolas" charset="0"/>
              </a:rPr>
              <a:t> = </a:t>
            </a:r>
            <a:r>
              <a:rPr lang="pl-PL" sz="1200" dirty="0" err="1">
                <a:latin typeface="Consolas" charset="0"/>
                <a:ea typeface="Consolas" charset="0"/>
                <a:cs typeface="Consolas" charset="0"/>
              </a:rPr>
              <a:t>servicePort</a:t>
            </a:r>
            <a:r>
              <a:rPr lang="pl-PL" sz="1200" dirty="0">
                <a:latin typeface="Consolas" charset="0"/>
                <a:ea typeface="Consolas" charset="0"/>
                <a:cs typeface="Consolas" charset="0"/>
              </a:rPr>
              <a:t>,</a:t>
            </a:r>
            <a:br>
              <a:rPr lang="pl-PL" sz="1200" dirty="0">
                <a:latin typeface="Consolas" charset="0"/>
                <a:ea typeface="Consolas" charset="0"/>
                <a:cs typeface="Consolas" charset="0"/>
              </a:rPr>
            </a:br>
            <a:r>
              <a:rPr lang="pl-PL" sz="1200" dirty="0" smtClean="0">
                <a:latin typeface="Consolas" charset="0"/>
                <a:ea typeface="Consolas" charset="0"/>
                <a:cs typeface="Consolas" charset="0"/>
              </a:rPr>
              <a:t>       </a:t>
            </a:r>
            <a:r>
              <a:rPr lang="pl-PL" sz="1200" dirty="0" err="1" smtClean="0">
                <a:latin typeface="Consolas" charset="0"/>
                <a:ea typeface="Consolas" charset="0"/>
                <a:cs typeface="Consolas" charset="0"/>
              </a:rPr>
              <a:t>Tags</a:t>
            </a:r>
            <a:r>
              <a:rPr lang="pl-PL" sz="1200" dirty="0">
                <a:latin typeface="Consolas" charset="0"/>
                <a:ea typeface="Consolas" charset="0"/>
                <a:cs typeface="Consolas" charset="0"/>
              </a:rPr>
              <a:t> = </a:t>
            </a:r>
            <a:r>
              <a:rPr lang="pl-PL" sz="1200" dirty="0" err="1">
                <a:latin typeface="Consolas" charset="0"/>
                <a:ea typeface="Consolas" charset="0"/>
                <a:cs typeface="Consolas" charset="0"/>
              </a:rPr>
              <a:t>new</a:t>
            </a:r>
            <a:r>
              <a:rPr lang="pl-PL" sz="1200" dirty="0">
                <a:latin typeface="Consolas" charset="0"/>
                <a:ea typeface="Consolas" charset="0"/>
                <a:cs typeface="Consolas" charset="0"/>
              </a:rPr>
              <a:t>[] { </a:t>
            </a:r>
            <a:r>
              <a:rPr lang="pl-PL" sz="1200" dirty="0" smtClean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pl-PL" sz="12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pl-PL" sz="1200" dirty="0" smtClean="0">
                <a:latin typeface="Consolas" charset="0"/>
                <a:ea typeface="Consolas" charset="0"/>
                <a:cs typeface="Consolas" charset="0"/>
              </a:rPr>
              <a:t>           "</a:t>
            </a:r>
            <a:r>
              <a:rPr lang="pl-PL" sz="1200" dirty="0" err="1">
                <a:latin typeface="Consolas" charset="0"/>
                <a:ea typeface="Consolas" charset="0"/>
                <a:cs typeface="Consolas" charset="0"/>
              </a:rPr>
              <a:t>Flibble</a:t>
            </a:r>
            <a:r>
              <a:rPr lang="pl-PL" sz="1200" dirty="0">
                <a:latin typeface="Consolas" charset="0"/>
                <a:ea typeface="Consolas" charset="0"/>
                <a:cs typeface="Consolas" charset="0"/>
              </a:rPr>
              <a:t>", "</a:t>
            </a:r>
            <a:r>
              <a:rPr lang="pl-PL" sz="1200" dirty="0" err="1">
                <a:latin typeface="Consolas" charset="0"/>
                <a:ea typeface="Consolas" charset="0"/>
                <a:cs typeface="Consolas" charset="0"/>
              </a:rPr>
              <a:t>Wotsit</a:t>
            </a:r>
            <a:r>
              <a:rPr lang="pl-PL" sz="1200" dirty="0">
                <a:latin typeface="Consolas" charset="0"/>
                <a:ea typeface="Consolas" charset="0"/>
                <a:cs typeface="Consolas" charset="0"/>
              </a:rPr>
              <a:t>", "</a:t>
            </a:r>
            <a:r>
              <a:rPr lang="pl-PL" sz="1200" dirty="0" err="1">
                <a:latin typeface="Consolas" charset="0"/>
                <a:ea typeface="Consolas" charset="0"/>
                <a:cs typeface="Consolas" charset="0"/>
              </a:rPr>
              <a:t>Aardvark</a:t>
            </a:r>
            <a:r>
              <a:rPr lang="pl-PL" sz="1200" dirty="0">
                <a:latin typeface="Consolas" charset="0"/>
                <a:ea typeface="Consolas" charset="0"/>
                <a:cs typeface="Consolas" charset="0"/>
              </a:rPr>
              <a:t>" }</a:t>
            </a:r>
            <a:br>
              <a:rPr lang="pl-PL" sz="1200" dirty="0">
                <a:latin typeface="Consolas" charset="0"/>
                <a:ea typeface="Consolas" charset="0"/>
                <a:cs typeface="Consolas" charset="0"/>
              </a:rPr>
            </a:br>
            <a:r>
              <a:rPr lang="pl-PL" sz="1200" dirty="0" smtClean="0">
                <a:latin typeface="Consolas" charset="0"/>
                <a:ea typeface="Consolas" charset="0"/>
                <a:cs typeface="Consolas" charset="0"/>
              </a:rPr>
              <a:t>       };</a:t>
            </a:r>
            <a:r>
              <a:rPr lang="pl-PL" sz="1200" dirty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pl-PL" sz="1200" dirty="0">
                <a:latin typeface="Consolas" charset="0"/>
                <a:ea typeface="Consolas" charset="0"/>
                <a:cs typeface="Consolas" charset="0"/>
              </a:rPr>
            </a:br>
            <a:r>
              <a:rPr lang="pl-PL" sz="1200" dirty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pl-PL" sz="1200" dirty="0">
                <a:latin typeface="Consolas" charset="0"/>
                <a:ea typeface="Consolas" charset="0"/>
                <a:cs typeface="Consolas" charset="0"/>
              </a:rPr>
            </a:br>
            <a:r>
              <a:rPr lang="pl-PL" sz="1200" dirty="0" err="1" smtClean="0">
                <a:latin typeface="Consolas" charset="0"/>
                <a:ea typeface="Consolas" charset="0"/>
                <a:cs typeface="Consolas" charset="0"/>
              </a:rPr>
              <a:t>using</a:t>
            </a:r>
            <a:r>
              <a:rPr lang="pl-PL" sz="1200" dirty="0">
                <a:latin typeface="Consolas" charset="0"/>
                <a:ea typeface="Consolas" charset="0"/>
                <a:cs typeface="Consolas" charset="0"/>
              </a:rPr>
              <a:t> (</a:t>
            </a:r>
            <a:r>
              <a:rPr lang="pl-PL" sz="1200" dirty="0" err="1">
                <a:latin typeface="Consolas" charset="0"/>
                <a:ea typeface="Consolas" charset="0"/>
                <a:cs typeface="Consolas" charset="0"/>
              </a:rPr>
              <a:t>var</a:t>
            </a:r>
            <a:r>
              <a:rPr lang="pl-PL" sz="1200" dirty="0">
                <a:latin typeface="Consolas" charset="0"/>
                <a:ea typeface="Consolas" charset="0"/>
                <a:cs typeface="Consolas" charset="0"/>
              </a:rPr>
              <a:t> </a:t>
            </a:r>
            <a:r>
              <a:rPr lang="pl-PL" sz="1200" dirty="0" err="1">
                <a:latin typeface="Consolas" charset="0"/>
                <a:ea typeface="Consolas" charset="0"/>
                <a:cs typeface="Consolas" charset="0"/>
              </a:rPr>
              <a:t>client</a:t>
            </a:r>
            <a:r>
              <a:rPr lang="pl-PL" sz="1200" dirty="0">
                <a:latin typeface="Consolas" charset="0"/>
                <a:ea typeface="Consolas" charset="0"/>
                <a:cs typeface="Consolas" charset="0"/>
              </a:rPr>
              <a:t> = </a:t>
            </a:r>
            <a:r>
              <a:rPr lang="pl-PL" sz="1200" dirty="0" err="1">
                <a:latin typeface="Consolas" charset="0"/>
                <a:ea typeface="Consolas" charset="0"/>
                <a:cs typeface="Consolas" charset="0"/>
              </a:rPr>
              <a:t>new</a:t>
            </a:r>
            <a:r>
              <a:rPr lang="pl-PL" sz="1200" dirty="0">
                <a:latin typeface="Consolas" charset="0"/>
                <a:ea typeface="Consolas" charset="0"/>
                <a:cs typeface="Consolas" charset="0"/>
              </a:rPr>
              <a:t> </a:t>
            </a:r>
            <a:r>
              <a:rPr lang="pl-PL" sz="1200" dirty="0" err="1">
                <a:latin typeface="Consolas" charset="0"/>
                <a:ea typeface="Consolas" charset="0"/>
                <a:cs typeface="Consolas" charset="0"/>
              </a:rPr>
              <a:t>Consul.ConsulClient</a:t>
            </a:r>
            <a:r>
              <a:rPr lang="pl-PL" sz="1200" dirty="0">
                <a:latin typeface="Consolas" charset="0"/>
                <a:ea typeface="Consolas" charset="0"/>
                <a:cs typeface="Consolas" charset="0"/>
              </a:rPr>
              <a:t>())</a:t>
            </a:r>
            <a:br>
              <a:rPr lang="pl-PL" sz="1200" dirty="0">
                <a:latin typeface="Consolas" charset="0"/>
                <a:ea typeface="Consolas" charset="0"/>
                <a:cs typeface="Consolas" charset="0"/>
              </a:rPr>
            </a:br>
            <a:r>
              <a:rPr lang="pl-PL" sz="1200" dirty="0" smtClean="0">
                <a:latin typeface="Consolas" charset="0"/>
                <a:ea typeface="Consolas" charset="0"/>
                <a:cs typeface="Consolas" charset="0"/>
              </a:rPr>
              <a:t>{</a:t>
            </a:r>
            <a:r>
              <a:rPr lang="pl-PL" sz="1200" dirty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pl-PL" sz="1200" dirty="0">
                <a:latin typeface="Consolas" charset="0"/>
                <a:ea typeface="Consolas" charset="0"/>
                <a:cs typeface="Consolas" charset="0"/>
              </a:rPr>
            </a:br>
            <a:r>
              <a:rPr lang="pl-PL" sz="1200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pl-PL" sz="1200" dirty="0" err="1" smtClean="0">
                <a:latin typeface="Consolas" charset="0"/>
                <a:ea typeface="Consolas" charset="0"/>
                <a:cs typeface="Consolas" charset="0"/>
              </a:rPr>
              <a:t>var</a:t>
            </a:r>
            <a:r>
              <a:rPr lang="pl-PL" sz="1200" dirty="0">
                <a:latin typeface="Consolas" charset="0"/>
                <a:ea typeface="Consolas" charset="0"/>
                <a:cs typeface="Consolas" charset="0"/>
              </a:rPr>
              <a:t> </a:t>
            </a:r>
            <a:r>
              <a:rPr lang="pl-PL" sz="1200" dirty="0" err="1">
                <a:latin typeface="Consolas" charset="0"/>
                <a:ea typeface="Consolas" charset="0"/>
                <a:cs typeface="Consolas" charset="0"/>
              </a:rPr>
              <a:t>result</a:t>
            </a:r>
            <a:r>
              <a:rPr lang="pl-PL" sz="1200" dirty="0">
                <a:latin typeface="Consolas" charset="0"/>
                <a:ea typeface="Consolas" charset="0"/>
                <a:cs typeface="Consolas" charset="0"/>
              </a:rPr>
              <a:t> = </a:t>
            </a:r>
            <a:r>
              <a:rPr lang="pl-PL" sz="1200" dirty="0" smtClean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pl-PL" sz="12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pl-PL" sz="1200" dirty="0" smtClean="0">
                <a:latin typeface="Consolas" charset="0"/>
                <a:ea typeface="Consolas" charset="0"/>
                <a:cs typeface="Consolas" charset="0"/>
              </a:rPr>
              <a:t>        </a:t>
            </a:r>
            <a:r>
              <a:rPr lang="pl-PL" sz="1200" dirty="0" err="1" smtClean="0">
                <a:latin typeface="Consolas" charset="0"/>
                <a:ea typeface="Consolas" charset="0"/>
                <a:cs typeface="Consolas" charset="0"/>
              </a:rPr>
              <a:t>await</a:t>
            </a:r>
            <a:r>
              <a:rPr lang="pl-PL" sz="1200" dirty="0">
                <a:latin typeface="Consolas" charset="0"/>
                <a:ea typeface="Consolas" charset="0"/>
                <a:cs typeface="Consolas" charset="0"/>
              </a:rPr>
              <a:t> </a:t>
            </a:r>
            <a:r>
              <a:rPr lang="pl-PL" sz="1200" dirty="0" err="1">
                <a:latin typeface="Consolas" charset="0"/>
                <a:ea typeface="Consolas" charset="0"/>
                <a:cs typeface="Consolas" charset="0"/>
              </a:rPr>
              <a:t>client.Agent.ServiceRegister</a:t>
            </a:r>
            <a:r>
              <a:rPr lang="pl-PL" sz="1200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br>
              <a:rPr lang="pl-PL" sz="12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pl-PL" sz="1200" dirty="0" smtClean="0">
                <a:latin typeface="Consolas" charset="0"/>
                <a:ea typeface="Consolas" charset="0"/>
                <a:cs typeface="Consolas" charset="0"/>
              </a:rPr>
              <a:t>            </a:t>
            </a:r>
            <a:r>
              <a:rPr lang="pl-PL" sz="1200" dirty="0" err="1" smtClean="0">
                <a:latin typeface="Consolas" charset="0"/>
                <a:ea typeface="Consolas" charset="0"/>
                <a:cs typeface="Consolas" charset="0"/>
              </a:rPr>
              <a:t>registration</a:t>
            </a:r>
            <a:r>
              <a:rPr lang="pl-PL" sz="1200" dirty="0">
                <a:latin typeface="Consolas" charset="0"/>
                <a:ea typeface="Consolas" charset="0"/>
                <a:cs typeface="Consolas" charset="0"/>
              </a:rPr>
              <a:t>);</a:t>
            </a:r>
            <a:br>
              <a:rPr lang="pl-PL" sz="1200" dirty="0">
                <a:latin typeface="Consolas" charset="0"/>
                <a:ea typeface="Consolas" charset="0"/>
                <a:cs typeface="Consolas" charset="0"/>
              </a:rPr>
            </a:br>
            <a:r>
              <a:rPr lang="pl-PL" sz="1200" dirty="0" smtClean="0">
                <a:latin typeface="Consolas" charset="0"/>
                <a:ea typeface="Consolas" charset="0"/>
                <a:cs typeface="Consolas" charset="0"/>
              </a:rPr>
              <a:t>} </a:t>
            </a:r>
            <a:endParaRPr lang="en-US" sz="1200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2012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387" y="352013"/>
            <a:ext cx="7307997" cy="313932"/>
          </a:xfrm>
        </p:spPr>
        <p:txBody>
          <a:bodyPr/>
          <a:lstStyle/>
          <a:p>
            <a:r>
              <a:rPr lang="en-US" dirty="0" smtClean="0"/>
              <a:t>What I’ll talk about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463550" lvl="1" indent="-285750"/>
            <a:r>
              <a:rPr lang="en-US" sz="1600" dirty="0"/>
              <a:t>Demos</a:t>
            </a:r>
          </a:p>
          <a:p>
            <a:pPr marL="749300" lvl="2"/>
            <a:r>
              <a:rPr lang="en-US" dirty="0" smtClean="0"/>
              <a:t>Getting started</a:t>
            </a:r>
          </a:p>
          <a:p>
            <a:pPr marL="749300" lvl="2"/>
            <a:endParaRPr lang="en-US" dirty="0" smtClean="0"/>
          </a:p>
          <a:p>
            <a:pPr marL="749300" lvl="2"/>
            <a:r>
              <a:rPr lang="en-US" dirty="0" smtClean="0"/>
              <a:t>Using the </a:t>
            </a:r>
            <a:r>
              <a:rPr lang="en-US" b="1" dirty="0" smtClean="0"/>
              <a:t>Consul</a:t>
            </a:r>
            <a:r>
              <a:rPr lang="en-US" dirty="0" smtClean="0"/>
              <a:t> API from </a:t>
            </a:r>
            <a:r>
              <a:rPr lang="en-US" dirty="0" err="1" smtClean="0"/>
              <a:t>.Net</a:t>
            </a:r>
            <a:endParaRPr lang="en-US" dirty="0"/>
          </a:p>
          <a:p>
            <a:pPr marL="828675" lvl="3"/>
            <a:r>
              <a:rPr lang="en-US" dirty="0"/>
              <a:t>Service Registration &amp; Discovery</a:t>
            </a:r>
          </a:p>
          <a:p>
            <a:pPr marL="828675" lvl="3"/>
            <a:r>
              <a:rPr lang="en-US" dirty="0" smtClean="0"/>
              <a:t>Health checks </a:t>
            </a:r>
            <a:r>
              <a:rPr lang="en-US" dirty="0"/>
              <a:t>and Monitoring</a:t>
            </a:r>
          </a:p>
          <a:p>
            <a:pPr marL="828675" lvl="3"/>
            <a:r>
              <a:rPr lang="en-US" dirty="0"/>
              <a:t>Using and abusing the K/V </a:t>
            </a:r>
            <a:r>
              <a:rPr lang="en-US" dirty="0" smtClean="0"/>
              <a:t>Store</a:t>
            </a:r>
          </a:p>
          <a:p>
            <a:pPr marL="828675" lvl="3"/>
            <a:endParaRPr lang="en-US" dirty="0"/>
          </a:p>
          <a:p>
            <a:pPr marL="749300" lvl="2"/>
            <a:r>
              <a:rPr lang="en-US" dirty="0" smtClean="0"/>
              <a:t>Creating a </a:t>
            </a:r>
            <a:r>
              <a:rPr lang="en-US" b="1" dirty="0" smtClean="0"/>
              <a:t>Consul</a:t>
            </a:r>
            <a:r>
              <a:rPr lang="en-US" dirty="0" smtClean="0"/>
              <a:t> cluster</a:t>
            </a:r>
            <a:endParaRPr lang="en-US" dirty="0"/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285750" indent="-285750">
              <a:buFont typeface="Arial"/>
              <a:buChar char="•"/>
            </a:pPr>
            <a:r>
              <a:rPr lang="en-US" dirty="0"/>
              <a:t>About me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Some background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Challenges with High Availability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Why </a:t>
            </a:r>
            <a:r>
              <a:rPr lang="en-US" b="1" dirty="0"/>
              <a:t>Consul</a:t>
            </a:r>
            <a:r>
              <a:rPr lang="en-US" dirty="0"/>
              <a:t>?</a:t>
            </a:r>
          </a:p>
          <a:p>
            <a:pPr marL="285750" indent="-285750">
              <a:buFont typeface="Arial"/>
              <a:buChar char="•"/>
            </a:pPr>
            <a:endParaRPr lang="en-US" dirty="0" smtClean="0"/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pPr marL="285750" indent="-285750">
              <a:buFont typeface="Arial"/>
              <a:buChar char="•"/>
            </a:pPr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Is </a:t>
            </a:r>
            <a:r>
              <a:rPr lang="en-US" b="1" dirty="0" smtClean="0"/>
              <a:t>Consul</a:t>
            </a:r>
            <a:r>
              <a:rPr lang="en-US" dirty="0" smtClean="0"/>
              <a:t> your “Savior of HA”?</a:t>
            </a:r>
          </a:p>
          <a:p>
            <a:pPr marL="285750" indent="-285750">
              <a:buFont typeface="Arial"/>
              <a:buChar char="•"/>
            </a:pPr>
            <a:endParaRPr lang="en-US" dirty="0" smtClean="0"/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31340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5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00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50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387" y="352013"/>
            <a:ext cx="7307997" cy="313932"/>
          </a:xfrm>
        </p:spPr>
        <p:txBody>
          <a:bodyPr/>
          <a:lstStyle/>
          <a:p>
            <a:r>
              <a:rPr lang="en-US" dirty="0" smtClean="0"/>
              <a:t>Demo 3 </a:t>
            </a:r>
            <a:r>
              <a:rPr lang="mr-IN" dirty="0" smtClean="0"/>
              <a:t>–</a:t>
            </a:r>
            <a:r>
              <a:rPr lang="en-US" dirty="0" smtClean="0"/>
              <a:t> Service Discovery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4680012" y="1371600"/>
            <a:ext cx="4068761" cy="3036354"/>
          </a:xfrm>
        </p:spPr>
        <p:txBody>
          <a:bodyPr/>
          <a:lstStyle/>
          <a:p>
            <a:r>
              <a:rPr lang="en-US" sz="1200" dirty="0" smtClean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1200" dirty="0" err="1" smtClean="0">
                <a:latin typeface="Consolas" charset="0"/>
                <a:ea typeface="Consolas" charset="0"/>
                <a:cs typeface="Consolas" charset="0"/>
              </a:rPr>
              <a:t>var</a:t>
            </a:r>
            <a:r>
              <a:rPr lang="en-US" sz="1200" dirty="0">
                <a:latin typeface="Consolas" charset="0"/>
                <a:ea typeface="Consolas" charset="0"/>
                <a:cs typeface="Consolas" charset="0"/>
              </a:rPr>
              <a:t> </a:t>
            </a:r>
            <a:r>
              <a:rPr lang="en-US" sz="1200" dirty="0" err="1">
                <a:latin typeface="Consolas" charset="0"/>
                <a:ea typeface="Consolas" charset="0"/>
                <a:cs typeface="Consolas" charset="0"/>
              </a:rPr>
              <a:t>serviceResult</a:t>
            </a:r>
            <a:r>
              <a:rPr lang="en-US" sz="1200" dirty="0">
                <a:latin typeface="Consolas" charset="0"/>
                <a:ea typeface="Consolas" charset="0"/>
                <a:cs typeface="Consolas" charset="0"/>
              </a:rPr>
              <a:t> = </a:t>
            </a:r>
            <a:r>
              <a:rPr lang="en-US" sz="1200" dirty="0" smtClean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sz="12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1200" dirty="0" smtClean="0">
                <a:latin typeface="Consolas" charset="0"/>
                <a:ea typeface="Consolas" charset="0"/>
                <a:cs typeface="Consolas" charset="0"/>
              </a:rPr>
              <a:t>    await</a:t>
            </a:r>
            <a:r>
              <a:rPr lang="en-US" sz="1200" dirty="0">
                <a:latin typeface="Consolas" charset="0"/>
                <a:ea typeface="Consolas" charset="0"/>
                <a:cs typeface="Consolas" charset="0"/>
              </a:rPr>
              <a:t> </a:t>
            </a:r>
            <a:r>
              <a:rPr lang="en-US" sz="1200" dirty="0" err="1">
                <a:latin typeface="Consolas" charset="0"/>
                <a:ea typeface="Consolas" charset="0"/>
                <a:cs typeface="Consolas" charset="0"/>
              </a:rPr>
              <a:t>client.Catalog.Service</a:t>
            </a:r>
            <a:r>
              <a:rPr lang="en-US" sz="12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1200" dirty="0" err="1">
                <a:latin typeface="Consolas" charset="0"/>
                <a:ea typeface="Consolas" charset="0"/>
                <a:cs typeface="Consolas" charset="0"/>
              </a:rPr>
              <a:t>serviceName</a:t>
            </a:r>
            <a:r>
              <a:rPr lang="en-US" sz="1200" dirty="0">
                <a:latin typeface="Consolas" charset="0"/>
                <a:ea typeface="Consolas" charset="0"/>
                <a:cs typeface="Consolas" charset="0"/>
              </a:rPr>
              <a:t>);</a:t>
            </a:r>
            <a:br>
              <a:rPr lang="en-US" sz="12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sz="1200" dirty="0" smtClean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1200" dirty="0" err="1" smtClean="0">
                <a:latin typeface="Consolas" charset="0"/>
                <a:ea typeface="Consolas" charset="0"/>
                <a:cs typeface="Consolas" charset="0"/>
              </a:rPr>
              <a:t>var</a:t>
            </a:r>
            <a:r>
              <a:rPr lang="en-US" sz="1200" dirty="0">
                <a:latin typeface="Consolas" charset="0"/>
                <a:ea typeface="Consolas" charset="0"/>
                <a:cs typeface="Consolas" charset="0"/>
              </a:rPr>
              <a:t> service = </a:t>
            </a:r>
            <a:r>
              <a:rPr lang="en-US" sz="1200" dirty="0" err="1">
                <a:latin typeface="Consolas" charset="0"/>
                <a:ea typeface="Consolas" charset="0"/>
                <a:cs typeface="Consolas" charset="0"/>
              </a:rPr>
              <a:t>serviceResult.Response</a:t>
            </a:r>
            <a:r>
              <a:rPr lang="en-US" sz="1200" dirty="0">
                <a:latin typeface="Consolas" charset="0"/>
                <a:ea typeface="Consolas" charset="0"/>
                <a:cs typeface="Consolas" charset="0"/>
              </a:rPr>
              <a:t>;</a:t>
            </a:r>
            <a:br>
              <a:rPr lang="en-US" sz="12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sz="1200" dirty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sz="12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sz="1200" dirty="0" smtClean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1200" dirty="0" err="1" smtClean="0">
                <a:latin typeface="Consolas" charset="0"/>
                <a:ea typeface="Consolas" charset="0"/>
                <a:cs typeface="Consolas" charset="0"/>
              </a:rPr>
              <a:t>foreach</a:t>
            </a:r>
            <a:r>
              <a:rPr lang="en-US" sz="1200" dirty="0">
                <a:latin typeface="Consolas" charset="0"/>
                <a:ea typeface="Consolas" charset="0"/>
                <a:cs typeface="Consolas" charset="0"/>
              </a:rPr>
              <a:t> (</a:t>
            </a:r>
            <a:r>
              <a:rPr lang="en-US" sz="1200" dirty="0" err="1">
                <a:latin typeface="Consolas" charset="0"/>
                <a:ea typeface="Consolas" charset="0"/>
                <a:cs typeface="Consolas" charset="0"/>
              </a:rPr>
              <a:t>var</a:t>
            </a:r>
            <a:r>
              <a:rPr lang="en-US" sz="1200" dirty="0">
                <a:latin typeface="Consolas" charset="0"/>
                <a:ea typeface="Consolas" charset="0"/>
                <a:cs typeface="Consolas" charset="0"/>
              </a:rPr>
              <a:t> </a:t>
            </a:r>
            <a:r>
              <a:rPr lang="en-US" sz="1200" dirty="0" err="1">
                <a:latin typeface="Consolas" charset="0"/>
                <a:ea typeface="Consolas" charset="0"/>
                <a:cs typeface="Consolas" charset="0"/>
              </a:rPr>
              <a:t>serviceInstance</a:t>
            </a:r>
            <a:r>
              <a:rPr lang="en-US" sz="1200" dirty="0">
                <a:latin typeface="Consolas" charset="0"/>
                <a:ea typeface="Consolas" charset="0"/>
                <a:cs typeface="Consolas" charset="0"/>
              </a:rPr>
              <a:t> in service)</a:t>
            </a:r>
            <a:br>
              <a:rPr lang="en-US" sz="12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sz="1200" dirty="0" smtClean="0">
                <a:latin typeface="Consolas" charset="0"/>
                <a:ea typeface="Consolas" charset="0"/>
                <a:cs typeface="Consolas" charset="0"/>
              </a:rPr>
              <a:t>  {</a:t>
            </a:r>
            <a:r>
              <a:rPr lang="en-US" sz="1200" dirty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sz="12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sz="1200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sz="1200" dirty="0" err="1" smtClean="0">
                <a:latin typeface="Consolas" charset="0"/>
                <a:ea typeface="Consolas" charset="0"/>
                <a:cs typeface="Consolas" charset="0"/>
              </a:rPr>
              <a:t>Console.WriteLine</a:t>
            </a:r>
            <a:r>
              <a:rPr lang="en-US" sz="1200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br>
              <a:rPr lang="en-US" sz="12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1200" dirty="0" smtClean="0">
                <a:latin typeface="Consolas" charset="0"/>
                <a:ea typeface="Consolas" charset="0"/>
                <a:cs typeface="Consolas" charset="0"/>
              </a:rPr>
              <a:t>      </a:t>
            </a:r>
            <a:r>
              <a:rPr lang="en-US" sz="1200" dirty="0" err="1" smtClean="0">
                <a:latin typeface="Consolas" charset="0"/>
                <a:ea typeface="Consolas" charset="0"/>
                <a:cs typeface="Consolas" charset="0"/>
              </a:rPr>
              <a:t>serviceInstance.ServiceID</a:t>
            </a:r>
            <a:r>
              <a:rPr lang="en-US" sz="1200" dirty="0" smtClean="0">
                <a:latin typeface="Consolas" charset="0"/>
                <a:ea typeface="Consolas" charset="0"/>
                <a:cs typeface="Consolas" charset="0"/>
              </a:rPr>
              <a:t> + ”</a:t>
            </a:r>
            <a:r>
              <a:rPr lang="en-US" sz="1200" dirty="0">
                <a:latin typeface="Consolas" charset="0"/>
                <a:ea typeface="Consolas" charset="0"/>
                <a:cs typeface="Consolas" charset="0"/>
              </a:rPr>
              <a:t> </a:t>
            </a:r>
            <a:r>
              <a:rPr lang="en-US" sz="1200" dirty="0" smtClean="0">
                <a:latin typeface="Consolas" charset="0"/>
                <a:ea typeface="Consolas" charset="0"/>
                <a:cs typeface="Consolas" charset="0"/>
              </a:rPr>
              <a:t>/ “ +</a:t>
            </a:r>
            <a:br>
              <a:rPr lang="en-US" sz="12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1200" dirty="0" smtClean="0">
                <a:latin typeface="Consolas" charset="0"/>
                <a:ea typeface="Consolas" charset="0"/>
                <a:cs typeface="Consolas" charset="0"/>
              </a:rPr>
              <a:t>      </a:t>
            </a:r>
            <a:r>
              <a:rPr lang="en-US" sz="1200" dirty="0" err="1" smtClean="0">
                <a:latin typeface="Consolas" charset="0"/>
                <a:ea typeface="Consolas" charset="0"/>
                <a:cs typeface="Consolas" charset="0"/>
              </a:rPr>
              <a:t>serviceInstance.Address</a:t>
            </a:r>
            <a:r>
              <a:rPr lang="en-US" sz="1200" dirty="0" smtClean="0">
                <a:latin typeface="Consolas" charset="0"/>
                <a:ea typeface="Consolas" charset="0"/>
                <a:cs typeface="Consolas" charset="0"/>
              </a:rPr>
              <a:t> + ”</a:t>
            </a:r>
            <a:r>
              <a:rPr lang="en-US" sz="1200" dirty="0">
                <a:latin typeface="Consolas" charset="0"/>
                <a:ea typeface="Consolas" charset="0"/>
                <a:cs typeface="Consolas" charset="0"/>
              </a:rPr>
              <a:t> </a:t>
            </a:r>
            <a:r>
              <a:rPr lang="en-US" sz="1200" dirty="0" smtClean="0">
                <a:latin typeface="Consolas" charset="0"/>
                <a:ea typeface="Consolas" charset="0"/>
                <a:cs typeface="Consolas" charset="0"/>
              </a:rPr>
              <a:t>- “</a:t>
            </a:r>
            <a:r>
              <a:rPr lang="en-US" sz="1200" dirty="0">
                <a:latin typeface="Consolas" charset="0"/>
                <a:ea typeface="Consolas" charset="0"/>
                <a:cs typeface="Consolas" charset="0"/>
              </a:rPr>
              <a:t> </a:t>
            </a:r>
            <a:r>
              <a:rPr lang="en-US" sz="1200" dirty="0" smtClean="0">
                <a:latin typeface="Consolas" charset="0"/>
                <a:ea typeface="Consolas" charset="0"/>
                <a:cs typeface="Consolas" charset="0"/>
              </a:rPr>
              <a:t>+</a:t>
            </a:r>
            <a:br>
              <a:rPr lang="en-US" sz="12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1200" dirty="0" smtClean="0">
                <a:latin typeface="Consolas" charset="0"/>
                <a:ea typeface="Consolas" charset="0"/>
                <a:cs typeface="Consolas" charset="0"/>
              </a:rPr>
              <a:t>      </a:t>
            </a:r>
            <a:r>
              <a:rPr lang="en-US" sz="1200" dirty="0" err="1" smtClean="0">
                <a:latin typeface="Consolas" charset="0"/>
                <a:ea typeface="Consolas" charset="0"/>
                <a:cs typeface="Consolas" charset="0"/>
              </a:rPr>
              <a:t>serviceInstance.ServiceAddress</a:t>
            </a:r>
            <a:r>
              <a:rPr lang="en-US" sz="1200" dirty="0" smtClean="0">
                <a:latin typeface="Consolas" charset="0"/>
                <a:ea typeface="Consolas" charset="0"/>
                <a:cs typeface="Consolas" charset="0"/>
              </a:rPr>
              <a:t> + “:” +</a:t>
            </a:r>
            <a:br>
              <a:rPr lang="en-US" sz="12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1200" dirty="0" smtClean="0">
                <a:latin typeface="Consolas" charset="0"/>
                <a:ea typeface="Consolas" charset="0"/>
                <a:cs typeface="Consolas" charset="0"/>
              </a:rPr>
              <a:t>      </a:t>
            </a:r>
            <a:r>
              <a:rPr lang="en-US" sz="1200" dirty="0" err="1" smtClean="0">
                <a:latin typeface="Consolas" charset="0"/>
                <a:ea typeface="Consolas" charset="0"/>
                <a:cs typeface="Consolas" charset="0"/>
              </a:rPr>
              <a:t>serviceInstance.ServicePort</a:t>
            </a:r>
            <a:r>
              <a:rPr lang="en-US" sz="1200" dirty="0" smtClean="0">
                <a:latin typeface="Consolas" charset="0"/>
                <a:ea typeface="Consolas" charset="0"/>
                <a:cs typeface="Consolas" charset="0"/>
              </a:rPr>
              <a:t> + “</a:t>
            </a:r>
            <a:r>
              <a:rPr lang="en-US" sz="1200" dirty="0">
                <a:latin typeface="Consolas" charset="0"/>
                <a:ea typeface="Consolas" charset="0"/>
                <a:cs typeface="Consolas" charset="0"/>
              </a:rPr>
              <a:t> </a:t>
            </a:r>
            <a:r>
              <a:rPr lang="en-US" sz="1200" dirty="0" smtClean="0">
                <a:latin typeface="Consolas" charset="0"/>
                <a:ea typeface="Consolas" charset="0"/>
                <a:cs typeface="Consolas" charset="0"/>
              </a:rPr>
              <a:t>(“ +</a:t>
            </a:r>
            <a:br>
              <a:rPr lang="en-US" sz="12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1200" dirty="0" smtClean="0">
                <a:latin typeface="Consolas" charset="0"/>
                <a:ea typeface="Consolas" charset="0"/>
                <a:cs typeface="Consolas" charset="0"/>
              </a:rPr>
              <a:t>      </a:t>
            </a:r>
            <a:r>
              <a:rPr lang="en-US" sz="1200" dirty="0" err="1" smtClean="0">
                <a:latin typeface="Consolas" charset="0"/>
                <a:ea typeface="Consolas" charset="0"/>
                <a:cs typeface="Consolas" charset="0"/>
              </a:rPr>
              <a:t>serviceInstance.ServiceName</a:t>
            </a:r>
            <a:r>
              <a:rPr lang="en-US" sz="1200" dirty="0" smtClean="0">
                <a:latin typeface="Consolas" charset="0"/>
                <a:ea typeface="Consolas" charset="0"/>
                <a:cs typeface="Consolas" charset="0"/>
              </a:rPr>
              <a:t> + “)");</a:t>
            </a:r>
            <a:r>
              <a:rPr lang="en-US" sz="1200" dirty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sz="12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sz="1200" dirty="0" smtClean="0">
                <a:latin typeface="Consolas" charset="0"/>
                <a:ea typeface="Consolas" charset="0"/>
                <a:cs typeface="Consolas" charset="0"/>
              </a:rPr>
              <a:t>  }</a:t>
            </a:r>
            <a:endParaRPr lang="en-US" sz="1200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080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387" y="352013"/>
            <a:ext cx="7307997" cy="313932"/>
          </a:xfrm>
        </p:spPr>
        <p:txBody>
          <a:bodyPr/>
          <a:lstStyle/>
          <a:p>
            <a:r>
              <a:rPr lang="en-US" dirty="0" smtClean="0"/>
              <a:t>Demo 3a </a:t>
            </a:r>
            <a:r>
              <a:rPr lang="mr-IN" dirty="0" smtClean="0"/>
              <a:t>–</a:t>
            </a:r>
            <a:r>
              <a:rPr lang="en-US" dirty="0" smtClean="0"/>
              <a:t> Service Discovery by </a:t>
            </a:r>
            <a:r>
              <a:rPr lang="en-US" dirty="0" err="1" smtClean="0"/>
              <a:t>dns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4680012" y="1371600"/>
            <a:ext cx="4068761" cy="2964346"/>
          </a:xfrm>
        </p:spPr>
        <p:txBody>
          <a:bodyPr/>
          <a:lstStyle/>
          <a:p>
            <a:r>
              <a:rPr lang="en-US" sz="1200" dirty="0" err="1"/>
              <a:t>var</a:t>
            </a:r>
            <a:r>
              <a:rPr lang="en-US" sz="1200" dirty="0"/>
              <a:t> </a:t>
            </a:r>
            <a:r>
              <a:rPr lang="en-US" sz="1200" dirty="0" err="1"/>
              <a:t>dnsName</a:t>
            </a:r>
            <a:r>
              <a:rPr lang="en-US" sz="1200" dirty="0"/>
              <a:t> = </a:t>
            </a:r>
            <a:r>
              <a:rPr lang="en-US" sz="1200" dirty="0" err="1"/>
              <a:t>serviceName.Trim</a:t>
            </a:r>
            <a:r>
              <a:rPr lang="en-US" sz="1200" dirty="0"/>
              <a:t>().</a:t>
            </a:r>
            <a:r>
              <a:rPr lang="en-US" sz="1200" dirty="0" err="1"/>
              <a:t>ToLowerInvariant</a:t>
            </a:r>
            <a:r>
              <a:rPr lang="en-US" sz="1200" dirty="0"/>
              <a:t>() + </a:t>
            </a:r>
            <a:r>
              <a:rPr lang="en-US" sz="1200" dirty="0"/>
              <a:t/>
            </a:r>
            <a:br>
              <a:rPr lang="en-US" sz="1200" dirty="0"/>
            </a:br>
            <a:r>
              <a:rPr lang="en-US" sz="1200" dirty="0" smtClean="0"/>
              <a:t>                               ".</a:t>
            </a:r>
            <a:r>
              <a:rPr lang="en-US" sz="1200" dirty="0" err="1"/>
              <a:t>service.consul</a:t>
            </a:r>
            <a:r>
              <a:rPr lang="en-US" sz="1200" dirty="0"/>
              <a:t>";</a:t>
            </a:r>
            <a:br>
              <a:rPr lang="en-US" sz="1200" dirty="0"/>
            </a:br>
            <a:r>
              <a:rPr lang="en-US" sz="1200" dirty="0"/>
              <a:t/>
            </a:r>
            <a:br>
              <a:rPr lang="en-US" sz="1200" dirty="0"/>
            </a:br>
            <a:r>
              <a:rPr lang="en-US" sz="1200" dirty="0" err="1" smtClean="0"/>
              <a:t>var</a:t>
            </a:r>
            <a:r>
              <a:rPr lang="en-US" sz="1200" dirty="0"/>
              <a:t> endpoint = new </a:t>
            </a:r>
            <a:r>
              <a:rPr lang="en-US" sz="1200" dirty="0" err="1"/>
              <a:t>IPEndPoint</a:t>
            </a:r>
            <a:r>
              <a:rPr lang="en-US" sz="1200" dirty="0" smtClean="0"/>
              <a:t>(</a:t>
            </a:r>
            <a:br>
              <a:rPr lang="en-US" sz="1200" dirty="0" smtClean="0"/>
            </a:br>
            <a:r>
              <a:rPr lang="en-US" sz="1200" dirty="0" smtClean="0"/>
              <a:t>    </a:t>
            </a:r>
            <a:r>
              <a:rPr lang="en-US" sz="1200" dirty="0" err="1" smtClean="0"/>
              <a:t>IPAddress.Parse</a:t>
            </a:r>
            <a:r>
              <a:rPr lang="en-US" sz="1200" dirty="0"/>
              <a:t>("127.0.0.1"), 8600);</a:t>
            </a:r>
            <a:br>
              <a:rPr lang="en-US" sz="1200" dirty="0"/>
            </a:br>
            <a:r>
              <a:rPr lang="en-US" sz="1200" dirty="0" err="1" smtClean="0"/>
              <a:t>var</a:t>
            </a:r>
            <a:r>
              <a:rPr lang="en-US" sz="1200" dirty="0"/>
              <a:t> client = new </a:t>
            </a:r>
            <a:r>
              <a:rPr lang="en-US" sz="1200" dirty="0" err="1"/>
              <a:t>LookupClient</a:t>
            </a:r>
            <a:r>
              <a:rPr lang="en-US" sz="1200" dirty="0"/>
              <a:t>(endpoint);</a:t>
            </a:r>
            <a:br>
              <a:rPr lang="en-US" sz="1200" dirty="0"/>
            </a:br>
            <a:r>
              <a:rPr lang="en-US" sz="1200" dirty="0"/>
              <a:t/>
            </a:r>
            <a:br>
              <a:rPr lang="en-US" sz="1200" dirty="0"/>
            </a:br>
            <a:r>
              <a:rPr lang="en-US" sz="1200" dirty="0" err="1" smtClean="0"/>
              <a:t>var</a:t>
            </a:r>
            <a:r>
              <a:rPr lang="en-US" sz="1200" dirty="0"/>
              <a:t> </a:t>
            </a:r>
            <a:r>
              <a:rPr lang="en-US" sz="1200" dirty="0" err="1"/>
              <a:t>queryResult</a:t>
            </a:r>
            <a:r>
              <a:rPr lang="en-US" sz="1200" dirty="0"/>
              <a:t> = await </a:t>
            </a:r>
            <a:r>
              <a:rPr lang="en-US" sz="1200" dirty="0" err="1"/>
              <a:t>client.QueryAsync</a:t>
            </a:r>
            <a:r>
              <a:rPr lang="en-US" sz="1200" dirty="0" smtClean="0"/>
              <a:t>(</a:t>
            </a:r>
            <a:br>
              <a:rPr lang="en-US" sz="1200" dirty="0" smtClean="0"/>
            </a:br>
            <a:r>
              <a:rPr lang="en-US" sz="1200" dirty="0" smtClean="0"/>
              <a:t>    </a:t>
            </a:r>
            <a:r>
              <a:rPr lang="en-US" sz="1200" dirty="0" err="1" smtClean="0"/>
              <a:t>dnsName</a:t>
            </a:r>
            <a:r>
              <a:rPr lang="en-US" sz="1200" dirty="0"/>
              <a:t>, </a:t>
            </a:r>
            <a:r>
              <a:rPr lang="en-US" sz="1200" dirty="0" err="1"/>
              <a:t>QueryType.A</a:t>
            </a:r>
            <a:r>
              <a:rPr lang="en-US" sz="1200" dirty="0"/>
              <a:t>);</a:t>
            </a:r>
            <a:br>
              <a:rPr lang="en-US" sz="1200" dirty="0"/>
            </a:br>
            <a:r>
              <a:rPr lang="en-US" sz="1200" dirty="0"/>
              <a:t/>
            </a:r>
            <a:br>
              <a:rPr lang="en-US" sz="1200" dirty="0"/>
            </a:br>
            <a:r>
              <a:rPr lang="en-US" sz="1200" dirty="0" smtClean="0"/>
              <a:t>if</a:t>
            </a:r>
            <a:r>
              <a:rPr lang="en-US" sz="1200" dirty="0"/>
              <a:t> (</a:t>
            </a:r>
            <a:r>
              <a:rPr lang="en-US" sz="1200" dirty="0" err="1"/>
              <a:t>queryResult.AllRecords.Any</a:t>
            </a:r>
            <a:r>
              <a:rPr lang="en-US" sz="1200" dirty="0"/>
              <a:t>())</a:t>
            </a:r>
            <a:br>
              <a:rPr lang="en-US" sz="1200" dirty="0"/>
            </a:br>
            <a:r>
              <a:rPr lang="en-US" sz="1200" dirty="0" smtClean="0"/>
              <a:t>{</a:t>
            </a:r>
            <a:r>
              <a:rPr lang="en-US" sz="1200" dirty="0"/>
              <a:t/>
            </a:r>
            <a:br>
              <a:rPr lang="en-US" sz="1200" dirty="0"/>
            </a:br>
            <a:r>
              <a:rPr lang="en-US" sz="1200" dirty="0" smtClean="0"/>
              <a:t>    </a:t>
            </a:r>
            <a:r>
              <a:rPr lang="en-US" sz="1200" dirty="0" err="1" smtClean="0"/>
              <a:t>foreach</a:t>
            </a:r>
            <a:r>
              <a:rPr lang="en-US" sz="1200" dirty="0"/>
              <a:t> (</a:t>
            </a:r>
            <a:r>
              <a:rPr lang="en-US" sz="1200" dirty="0" err="1"/>
              <a:t>var</a:t>
            </a:r>
            <a:r>
              <a:rPr lang="en-US" sz="1200" dirty="0"/>
              <a:t> result in </a:t>
            </a:r>
            <a:r>
              <a:rPr lang="en-US" sz="1200" dirty="0" err="1"/>
              <a:t>queryResult.AllRecords</a:t>
            </a:r>
            <a:r>
              <a:rPr lang="en-US" sz="1200" dirty="0"/>
              <a:t>)</a:t>
            </a:r>
            <a:br>
              <a:rPr lang="en-US" sz="1200" dirty="0"/>
            </a:br>
            <a:r>
              <a:rPr lang="en-US" sz="1200" dirty="0" smtClean="0"/>
              <a:t>    </a:t>
            </a:r>
            <a:r>
              <a:rPr lang="en-US" sz="1200" dirty="0"/>
              <a:t> {</a:t>
            </a:r>
            <a:br>
              <a:rPr lang="en-US" sz="1200" dirty="0"/>
            </a:br>
            <a:r>
              <a:rPr lang="en-US" sz="1200" dirty="0" smtClean="0"/>
              <a:t>        </a:t>
            </a:r>
            <a:r>
              <a:rPr lang="en-US" sz="1200" dirty="0"/>
              <a:t> </a:t>
            </a:r>
            <a:r>
              <a:rPr lang="en-US" sz="1200" dirty="0" err="1"/>
              <a:t>Console.WriteLine</a:t>
            </a:r>
            <a:r>
              <a:rPr lang="en-US" sz="1200" dirty="0"/>
              <a:t>($"{</a:t>
            </a:r>
            <a:r>
              <a:rPr lang="en-US" sz="1200" dirty="0" err="1"/>
              <a:t>result.ToString</a:t>
            </a:r>
            <a:r>
              <a:rPr lang="en-US" sz="1200" dirty="0"/>
              <a:t>()}");</a:t>
            </a:r>
            <a:br>
              <a:rPr lang="en-US" sz="1200" dirty="0"/>
            </a:br>
            <a:r>
              <a:rPr lang="en-US" sz="1200" dirty="0" smtClean="0"/>
              <a:t>    </a:t>
            </a:r>
            <a:r>
              <a:rPr lang="en-US" sz="1200" dirty="0"/>
              <a:t> }</a:t>
            </a:r>
            <a:br>
              <a:rPr lang="en-US" sz="1200" dirty="0"/>
            </a:br>
            <a:r>
              <a:rPr lang="en-US" sz="1200" dirty="0" smtClean="0"/>
              <a:t>} </a:t>
            </a:r>
            <a:endParaRPr lang="en-US" sz="1200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190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387" y="352013"/>
            <a:ext cx="7307997" cy="313932"/>
          </a:xfrm>
        </p:spPr>
        <p:txBody>
          <a:bodyPr/>
          <a:lstStyle/>
          <a:p>
            <a:r>
              <a:rPr lang="en-US" dirty="0" smtClean="0"/>
              <a:t>Demo 4 </a:t>
            </a:r>
            <a:r>
              <a:rPr lang="mr-IN" dirty="0" smtClean="0"/>
              <a:t>–</a:t>
            </a:r>
            <a:r>
              <a:rPr lang="en-US" dirty="0" smtClean="0"/>
              <a:t> Monitoring Service Health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4680012" y="1371600"/>
            <a:ext cx="4068761" cy="2928342"/>
          </a:xfrm>
        </p:spPr>
        <p:txBody>
          <a:bodyPr/>
          <a:lstStyle/>
          <a:p>
            <a:r>
              <a:rPr lang="pl-PL" sz="1200" dirty="0" err="1" smtClean="0">
                <a:latin typeface="Consolas" charset="0"/>
                <a:ea typeface="Consolas" charset="0"/>
                <a:cs typeface="Consolas" charset="0"/>
              </a:rPr>
              <a:t>var</a:t>
            </a:r>
            <a:r>
              <a:rPr lang="pl-PL" sz="1200" dirty="0">
                <a:latin typeface="Consolas" charset="0"/>
                <a:ea typeface="Consolas" charset="0"/>
                <a:cs typeface="Consolas" charset="0"/>
              </a:rPr>
              <a:t> </a:t>
            </a:r>
            <a:r>
              <a:rPr lang="pl-PL" sz="1200" dirty="0" err="1">
                <a:latin typeface="Consolas" charset="0"/>
                <a:ea typeface="Consolas" charset="0"/>
                <a:cs typeface="Consolas" charset="0"/>
              </a:rPr>
              <a:t>serviceResult</a:t>
            </a:r>
            <a:r>
              <a:rPr lang="pl-PL" sz="1200" dirty="0">
                <a:latin typeface="Consolas" charset="0"/>
                <a:ea typeface="Consolas" charset="0"/>
                <a:cs typeface="Consolas" charset="0"/>
              </a:rPr>
              <a:t> = </a:t>
            </a:r>
            <a:r>
              <a:rPr lang="pl-PL" sz="1200" dirty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pl-PL" sz="1200" dirty="0">
                <a:latin typeface="Consolas" charset="0"/>
                <a:ea typeface="Consolas" charset="0"/>
                <a:cs typeface="Consolas" charset="0"/>
              </a:rPr>
            </a:br>
            <a:r>
              <a:rPr lang="pl-PL" sz="1200" dirty="0" smtClean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pl-PL" sz="1200" dirty="0" err="1" smtClean="0">
                <a:latin typeface="Consolas" charset="0"/>
                <a:ea typeface="Consolas" charset="0"/>
                <a:cs typeface="Consolas" charset="0"/>
              </a:rPr>
              <a:t>await</a:t>
            </a:r>
            <a:r>
              <a:rPr lang="pl-PL" sz="1200" dirty="0">
                <a:latin typeface="Consolas" charset="0"/>
                <a:ea typeface="Consolas" charset="0"/>
                <a:cs typeface="Consolas" charset="0"/>
              </a:rPr>
              <a:t> </a:t>
            </a:r>
            <a:r>
              <a:rPr lang="pl-PL" sz="1200" dirty="0" err="1">
                <a:latin typeface="Consolas" charset="0"/>
                <a:ea typeface="Consolas" charset="0"/>
                <a:cs typeface="Consolas" charset="0"/>
              </a:rPr>
              <a:t>client.Health.Service</a:t>
            </a:r>
            <a:r>
              <a:rPr lang="pl-PL" sz="12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pl-PL" sz="1200" dirty="0" err="1">
                <a:latin typeface="Consolas" charset="0"/>
                <a:ea typeface="Consolas" charset="0"/>
                <a:cs typeface="Consolas" charset="0"/>
              </a:rPr>
              <a:t>serviceName</a:t>
            </a:r>
            <a:r>
              <a:rPr lang="pl-PL" sz="1200" dirty="0" smtClean="0"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r>
              <a:rPr lang="pl-PL" sz="1200" dirty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pl-PL" sz="1200" dirty="0">
                <a:latin typeface="Consolas" charset="0"/>
                <a:ea typeface="Consolas" charset="0"/>
                <a:cs typeface="Consolas" charset="0"/>
              </a:rPr>
            </a:br>
            <a:r>
              <a:rPr lang="pl-PL" sz="1200" dirty="0" err="1" smtClean="0">
                <a:latin typeface="Consolas" charset="0"/>
                <a:ea typeface="Consolas" charset="0"/>
                <a:cs typeface="Consolas" charset="0"/>
              </a:rPr>
              <a:t>var</a:t>
            </a:r>
            <a:r>
              <a:rPr lang="pl-PL" sz="1200" dirty="0">
                <a:latin typeface="Consolas" charset="0"/>
                <a:ea typeface="Consolas" charset="0"/>
                <a:cs typeface="Consolas" charset="0"/>
              </a:rPr>
              <a:t> service = </a:t>
            </a:r>
            <a:r>
              <a:rPr lang="pl-PL" sz="1200" dirty="0" err="1">
                <a:latin typeface="Consolas" charset="0"/>
                <a:ea typeface="Consolas" charset="0"/>
                <a:cs typeface="Consolas" charset="0"/>
              </a:rPr>
              <a:t>serviceResult.Response</a:t>
            </a:r>
            <a:r>
              <a:rPr lang="pl-PL" sz="1200" dirty="0">
                <a:latin typeface="Consolas" charset="0"/>
                <a:ea typeface="Consolas" charset="0"/>
                <a:cs typeface="Consolas" charset="0"/>
              </a:rPr>
              <a:t>;</a:t>
            </a:r>
            <a:br>
              <a:rPr lang="pl-PL" sz="1200" dirty="0">
                <a:latin typeface="Consolas" charset="0"/>
                <a:ea typeface="Consolas" charset="0"/>
                <a:cs typeface="Consolas" charset="0"/>
              </a:rPr>
            </a:br>
            <a:r>
              <a:rPr lang="pl-PL" sz="1200" dirty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pl-PL" sz="1200" dirty="0">
                <a:latin typeface="Consolas" charset="0"/>
                <a:ea typeface="Consolas" charset="0"/>
                <a:cs typeface="Consolas" charset="0"/>
              </a:rPr>
            </a:br>
            <a:r>
              <a:rPr lang="pl-PL" sz="1200" dirty="0" err="1" smtClean="0">
                <a:latin typeface="Consolas" charset="0"/>
                <a:ea typeface="Consolas" charset="0"/>
                <a:cs typeface="Consolas" charset="0"/>
              </a:rPr>
              <a:t>foreach</a:t>
            </a:r>
            <a:r>
              <a:rPr lang="pl-PL" sz="1200" dirty="0">
                <a:latin typeface="Consolas" charset="0"/>
                <a:ea typeface="Consolas" charset="0"/>
                <a:cs typeface="Consolas" charset="0"/>
              </a:rPr>
              <a:t> (</a:t>
            </a:r>
            <a:r>
              <a:rPr lang="pl-PL" sz="1200" dirty="0" err="1">
                <a:latin typeface="Consolas" charset="0"/>
                <a:ea typeface="Consolas" charset="0"/>
                <a:cs typeface="Consolas" charset="0"/>
              </a:rPr>
              <a:t>var</a:t>
            </a:r>
            <a:r>
              <a:rPr lang="pl-PL" sz="1200" dirty="0">
                <a:latin typeface="Consolas" charset="0"/>
                <a:ea typeface="Consolas" charset="0"/>
                <a:cs typeface="Consolas" charset="0"/>
              </a:rPr>
              <a:t> </a:t>
            </a:r>
            <a:r>
              <a:rPr lang="pl-PL" sz="1200" dirty="0" err="1">
                <a:latin typeface="Consolas" charset="0"/>
                <a:ea typeface="Consolas" charset="0"/>
                <a:cs typeface="Consolas" charset="0"/>
              </a:rPr>
              <a:t>serviceInstance</a:t>
            </a:r>
            <a:r>
              <a:rPr lang="pl-PL" sz="1200" dirty="0">
                <a:latin typeface="Consolas" charset="0"/>
                <a:ea typeface="Consolas" charset="0"/>
                <a:cs typeface="Consolas" charset="0"/>
              </a:rPr>
              <a:t> in service)</a:t>
            </a:r>
            <a:br>
              <a:rPr lang="pl-PL" sz="1200" dirty="0">
                <a:latin typeface="Consolas" charset="0"/>
                <a:ea typeface="Consolas" charset="0"/>
                <a:cs typeface="Consolas" charset="0"/>
              </a:rPr>
            </a:br>
            <a:r>
              <a:rPr lang="pl-PL" sz="1200" dirty="0" smtClean="0">
                <a:latin typeface="Consolas" charset="0"/>
                <a:ea typeface="Consolas" charset="0"/>
                <a:cs typeface="Consolas" charset="0"/>
              </a:rPr>
              <a:t>{</a:t>
            </a:r>
            <a:r>
              <a:rPr lang="pl-PL" sz="1200" dirty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pl-PL" sz="1200" dirty="0">
                <a:latin typeface="Consolas" charset="0"/>
                <a:ea typeface="Consolas" charset="0"/>
                <a:cs typeface="Consolas" charset="0"/>
              </a:rPr>
            </a:br>
            <a:r>
              <a:rPr lang="pl-PL" sz="1200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pl-PL" sz="1200" dirty="0" err="1" smtClean="0">
                <a:latin typeface="Consolas" charset="0"/>
                <a:ea typeface="Consolas" charset="0"/>
                <a:cs typeface="Consolas" charset="0"/>
              </a:rPr>
              <a:t>var</a:t>
            </a:r>
            <a:r>
              <a:rPr lang="pl-PL" sz="12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pl-PL" sz="1200" dirty="0" err="1" smtClean="0">
                <a:latin typeface="Consolas" charset="0"/>
                <a:ea typeface="Consolas" charset="0"/>
                <a:cs typeface="Consolas" charset="0"/>
              </a:rPr>
              <a:t>checks</a:t>
            </a:r>
            <a:r>
              <a:rPr lang="pl-PL" sz="12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mr-IN" sz="1200" dirty="0" smtClean="0">
                <a:latin typeface="Consolas" charset="0"/>
                <a:ea typeface="Consolas" charset="0"/>
                <a:cs typeface="Consolas" charset="0"/>
              </a:rPr>
              <a:t>–</a:t>
            </a:r>
            <a:r>
              <a:rPr lang="pl-PL" sz="12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pl-PL" sz="1200" dirty="0" err="1" smtClean="0">
                <a:latin typeface="Consolas" charset="0"/>
                <a:ea typeface="Consolas" charset="0"/>
                <a:cs typeface="Consolas" charset="0"/>
              </a:rPr>
              <a:t>serviceInstance.Checks</a:t>
            </a:r>
            <a:r>
              <a:rPr lang="pl-PL" sz="1200" dirty="0" smtClean="0">
                <a:latin typeface="Consolas" charset="0"/>
                <a:ea typeface="Consolas" charset="0"/>
                <a:cs typeface="Consolas" charset="0"/>
              </a:rPr>
              <a:t>;</a:t>
            </a:r>
          </a:p>
          <a:p>
            <a:r>
              <a:rPr lang="pl-PL" sz="12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pl-PL" sz="1200" dirty="0" smtClean="0">
                <a:latin typeface="Consolas" charset="0"/>
                <a:ea typeface="Consolas" charset="0"/>
                <a:cs typeface="Consolas" charset="0"/>
              </a:rPr>
              <a:t>   </a:t>
            </a:r>
            <a:r>
              <a:rPr lang="pl-PL" sz="1200" dirty="0" err="1" smtClean="0">
                <a:latin typeface="Consolas" charset="0"/>
                <a:ea typeface="Consolas" charset="0"/>
                <a:cs typeface="Consolas" charset="0"/>
              </a:rPr>
              <a:t>foreach</a:t>
            </a:r>
            <a:r>
              <a:rPr lang="pl-PL" sz="1200" dirty="0">
                <a:latin typeface="Consolas" charset="0"/>
                <a:ea typeface="Consolas" charset="0"/>
                <a:cs typeface="Consolas" charset="0"/>
              </a:rPr>
              <a:t> (</a:t>
            </a:r>
            <a:r>
              <a:rPr lang="pl-PL" sz="1200" dirty="0" err="1">
                <a:latin typeface="Consolas" charset="0"/>
                <a:ea typeface="Consolas" charset="0"/>
                <a:cs typeface="Consolas" charset="0"/>
              </a:rPr>
              <a:t>var</a:t>
            </a:r>
            <a:r>
              <a:rPr lang="pl-PL" sz="1200" dirty="0">
                <a:latin typeface="Consolas" charset="0"/>
                <a:ea typeface="Consolas" charset="0"/>
                <a:cs typeface="Consolas" charset="0"/>
              </a:rPr>
              <a:t> </a:t>
            </a:r>
            <a:r>
              <a:rPr lang="pl-PL" sz="1200" dirty="0" err="1">
                <a:latin typeface="Consolas" charset="0"/>
                <a:ea typeface="Consolas" charset="0"/>
                <a:cs typeface="Consolas" charset="0"/>
              </a:rPr>
              <a:t>check</a:t>
            </a:r>
            <a:r>
              <a:rPr lang="pl-PL" sz="1200" dirty="0">
                <a:latin typeface="Consolas" charset="0"/>
                <a:ea typeface="Consolas" charset="0"/>
                <a:cs typeface="Consolas" charset="0"/>
              </a:rPr>
              <a:t> in </a:t>
            </a:r>
            <a:r>
              <a:rPr lang="pl-PL" sz="1200" dirty="0" err="1" smtClean="0">
                <a:latin typeface="Consolas" charset="0"/>
                <a:ea typeface="Consolas" charset="0"/>
                <a:cs typeface="Consolas" charset="0"/>
              </a:rPr>
              <a:t>checks</a:t>
            </a:r>
            <a:r>
              <a:rPr lang="pl-PL" sz="1200" dirty="0" smtClean="0">
                <a:latin typeface="Consolas" charset="0"/>
                <a:ea typeface="Consolas" charset="0"/>
                <a:cs typeface="Consolas" charset="0"/>
              </a:rPr>
              <a:t>)</a:t>
            </a:r>
            <a:r>
              <a:rPr lang="pl-PL" sz="1200" dirty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pl-PL" sz="1200" dirty="0">
                <a:latin typeface="Consolas" charset="0"/>
                <a:ea typeface="Consolas" charset="0"/>
                <a:cs typeface="Consolas" charset="0"/>
              </a:rPr>
            </a:br>
            <a:r>
              <a:rPr lang="pl-PL" sz="1200" dirty="0" smtClean="0">
                <a:latin typeface="Consolas" charset="0"/>
                <a:ea typeface="Consolas" charset="0"/>
                <a:cs typeface="Consolas" charset="0"/>
              </a:rPr>
              <a:t>    {</a:t>
            </a:r>
            <a:r>
              <a:rPr lang="pl-PL" sz="1200" dirty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pl-PL" sz="1200" dirty="0">
                <a:latin typeface="Consolas" charset="0"/>
                <a:ea typeface="Consolas" charset="0"/>
                <a:cs typeface="Consolas" charset="0"/>
              </a:rPr>
            </a:br>
            <a:r>
              <a:rPr lang="pl-PL" sz="1200" dirty="0" smtClean="0">
                <a:latin typeface="Consolas" charset="0"/>
                <a:ea typeface="Consolas" charset="0"/>
                <a:cs typeface="Consolas" charset="0"/>
              </a:rPr>
              <a:t>        </a:t>
            </a:r>
            <a:r>
              <a:rPr lang="pl-PL" sz="1200" dirty="0" err="1" smtClean="0">
                <a:latin typeface="Consolas" charset="0"/>
                <a:ea typeface="Consolas" charset="0"/>
                <a:cs typeface="Consolas" charset="0"/>
              </a:rPr>
              <a:t>Console.WriteLine</a:t>
            </a:r>
            <a:r>
              <a:rPr lang="pl-PL" sz="1200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pl-PL" sz="1200" dirty="0" err="1" smtClean="0">
                <a:latin typeface="Consolas" charset="0"/>
                <a:ea typeface="Consolas" charset="0"/>
                <a:cs typeface="Consolas" charset="0"/>
              </a:rPr>
              <a:t>check.CheckID</a:t>
            </a:r>
            <a:r>
              <a:rPr lang="pl-PL" sz="1200" dirty="0" smtClean="0">
                <a:latin typeface="Consolas" charset="0"/>
                <a:ea typeface="Consolas" charset="0"/>
                <a:cs typeface="Consolas" charset="0"/>
              </a:rPr>
              <a:t> + </a:t>
            </a:r>
            <a:br>
              <a:rPr lang="pl-PL" sz="12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pl-PL" sz="1200" dirty="0" smtClean="0">
                <a:latin typeface="Consolas" charset="0"/>
                <a:ea typeface="Consolas" charset="0"/>
                <a:cs typeface="Consolas" charset="0"/>
              </a:rPr>
              <a:t>            ”</a:t>
            </a:r>
            <a:r>
              <a:rPr lang="pl-PL" sz="1200" dirty="0">
                <a:latin typeface="Consolas" charset="0"/>
                <a:ea typeface="Consolas" charset="0"/>
                <a:cs typeface="Consolas" charset="0"/>
              </a:rPr>
              <a:t> - </a:t>
            </a:r>
            <a:r>
              <a:rPr lang="pl-PL" sz="1200" dirty="0" smtClean="0">
                <a:latin typeface="Consolas" charset="0"/>
                <a:ea typeface="Consolas" charset="0"/>
                <a:cs typeface="Consolas" charset="0"/>
              </a:rPr>
              <a:t>” + </a:t>
            </a:r>
            <a:r>
              <a:rPr lang="pl-PL" sz="1200" dirty="0" err="1" smtClean="0">
                <a:latin typeface="Consolas" charset="0"/>
                <a:ea typeface="Consolas" charset="0"/>
                <a:cs typeface="Consolas" charset="0"/>
              </a:rPr>
              <a:t>check.Status</a:t>
            </a:r>
            <a:r>
              <a:rPr lang="pl-PL" sz="1200" dirty="0" smtClean="0">
                <a:latin typeface="Consolas" charset="0"/>
                <a:ea typeface="Consolas" charset="0"/>
                <a:cs typeface="Consolas" charset="0"/>
              </a:rPr>
              <a:t>);</a:t>
            </a:r>
            <a:r>
              <a:rPr lang="pl-PL" sz="1200" dirty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pl-PL" sz="1200" dirty="0">
                <a:latin typeface="Consolas" charset="0"/>
                <a:ea typeface="Consolas" charset="0"/>
                <a:cs typeface="Consolas" charset="0"/>
              </a:rPr>
            </a:br>
            <a:r>
              <a:rPr lang="pl-PL" sz="1200" dirty="0" smtClean="0">
                <a:latin typeface="Consolas" charset="0"/>
                <a:ea typeface="Consolas" charset="0"/>
                <a:cs typeface="Consolas" charset="0"/>
              </a:rPr>
              <a:t>    }</a:t>
            </a:r>
            <a:r>
              <a:rPr lang="pl-PL" sz="1200" dirty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pl-PL" sz="1200" dirty="0">
                <a:latin typeface="Consolas" charset="0"/>
                <a:ea typeface="Consolas" charset="0"/>
                <a:cs typeface="Consolas" charset="0"/>
              </a:rPr>
            </a:br>
            <a:r>
              <a:rPr lang="pl-PL" sz="1200" dirty="0" smtClean="0">
                <a:latin typeface="Consolas" charset="0"/>
                <a:ea typeface="Consolas" charset="0"/>
                <a:cs typeface="Consolas" charset="0"/>
              </a:rPr>
              <a:t>}</a:t>
            </a:r>
            <a:endParaRPr lang="en-US" sz="1200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89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387" y="352013"/>
            <a:ext cx="7307997" cy="313932"/>
          </a:xfrm>
        </p:spPr>
        <p:txBody>
          <a:bodyPr/>
          <a:lstStyle/>
          <a:p>
            <a:r>
              <a:rPr lang="en-US" dirty="0" smtClean="0"/>
              <a:t>Demo 5 </a:t>
            </a:r>
            <a:r>
              <a:rPr lang="mr-IN" dirty="0" smtClean="0"/>
              <a:t>–</a:t>
            </a:r>
            <a:r>
              <a:rPr lang="en-US" dirty="0" smtClean="0"/>
              <a:t> Consul Clusters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4680012" y="1371600"/>
            <a:ext cx="4068761" cy="2712318"/>
          </a:xfrm>
        </p:spPr>
        <p:txBody>
          <a:bodyPr/>
          <a:lstStyle/>
          <a:p>
            <a:r>
              <a:rPr lang="en-US" dirty="0" smtClean="0"/>
              <a:t>On subsequent agents:</a:t>
            </a:r>
          </a:p>
          <a:p>
            <a:endParaRPr lang="en-US" dirty="0"/>
          </a:p>
          <a:p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consul 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agent</a:t>
            </a:r>
            <a:br>
              <a:rPr lang="en-US" b="1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-data-</a:t>
            </a:r>
            <a:r>
              <a:rPr lang="en-US" b="1" dirty="0" err="1">
                <a:latin typeface="Consolas" charset="0"/>
                <a:ea typeface="Consolas" charset="0"/>
                <a:cs typeface="Consolas" charset="0"/>
              </a:rPr>
              <a:t>dir</a:t>
            </a: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=/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var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/opt/consul/data</a:t>
            </a:r>
            <a:br>
              <a:rPr lang="en-US" b="1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-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server</a:t>
            </a:r>
            <a:br>
              <a:rPr lang="en-US" b="1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-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join=10.0.0.4</a:t>
            </a:r>
            <a:br>
              <a:rPr lang="en-US" b="1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&gt; /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var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/logs/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consul.log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&amp;</a:t>
            </a:r>
            <a:endParaRPr lang="en-US" b="1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04479" y="1371600"/>
            <a:ext cx="4068761" cy="2712318"/>
          </a:xfrm>
        </p:spPr>
        <p:txBody>
          <a:bodyPr/>
          <a:lstStyle/>
          <a:p>
            <a:r>
              <a:rPr lang="en-US" dirty="0" smtClean="0"/>
              <a:t>On the first agent:</a:t>
            </a:r>
          </a:p>
          <a:p>
            <a:endParaRPr lang="en-US" dirty="0"/>
          </a:p>
          <a:p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consul agent</a:t>
            </a:r>
            <a:br>
              <a:rPr lang="en-US" b="1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-data-</a:t>
            </a:r>
            <a:r>
              <a:rPr lang="en-US" b="1" dirty="0" err="1">
                <a:latin typeface="Consolas" charset="0"/>
                <a:ea typeface="Consolas" charset="0"/>
                <a:cs typeface="Consolas" charset="0"/>
              </a:rPr>
              <a:t>dir</a:t>
            </a: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=/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var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/opt/consul/data</a:t>
            </a:r>
            <a:br>
              <a:rPr lang="en-US" b="1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-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server</a:t>
            </a:r>
            <a:br>
              <a:rPr lang="en-US" b="1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-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bootstrap-expect=1</a:t>
            </a:r>
            <a:br>
              <a:rPr lang="en-US" b="1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-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ui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b="1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-client=10.0.0.4 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b="1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&gt; </a:t>
            </a: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var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/logs/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consul.log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&amp;</a:t>
            </a:r>
            <a:endParaRPr lang="en-US" b="1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2669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387" y="352013"/>
            <a:ext cx="7307997" cy="313932"/>
          </a:xfrm>
        </p:spPr>
        <p:txBody>
          <a:bodyPr/>
          <a:lstStyle/>
          <a:p>
            <a:r>
              <a:rPr lang="en-US" dirty="0" smtClean="0"/>
              <a:t>Demo 6 </a:t>
            </a:r>
            <a:r>
              <a:rPr lang="mr-IN" dirty="0" smtClean="0"/>
              <a:t>–</a:t>
            </a:r>
            <a:r>
              <a:rPr lang="en-US" dirty="0" smtClean="0"/>
              <a:t> Abusing the K/V Store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4680012" y="1371600"/>
            <a:ext cx="4068761" cy="2892338"/>
          </a:xfrm>
        </p:spPr>
        <p:txBody>
          <a:bodyPr/>
          <a:lstStyle/>
          <a:p>
            <a:r>
              <a:rPr lang="en-US" dirty="0" smtClean="0"/>
              <a:t>Get Value by Key:</a:t>
            </a:r>
          </a:p>
          <a:p>
            <a:endParaRPr lang="en-US" dirty="0"/>
          </a:p>
          <a:p>
            <a:r>
              <a:rPr lang="en-US" sz="1200" dirty="0">
                <a:latin typeface="Consolas" charset="0"/>
                <a:ea typeface="Consolas" charset="0"/>
                <a:cs typeface="Consolas" charset="0"/>
              </a:rPr>
              <a:t>using (</a:t>
            </a:r>
            <a:r>
              <a:rPr lang="en-US" sz="1200" dirty="0" err="1">
                <a:latin typeface="Consolas" charset="0"/>
                <a:ea typeface="Consolas" charset="0"/>
                <a:cs typeface="Consolas" charset="0"/>
              </a:rPr>
              <a:t>var</a:t>
            </a:r>
            <a:r>
              <a:rPr lang="en-US" sz="1200" dirty="0">
                <a:latin typeface="Consolas" charset="0"/>
                <a:ea typeface="Consolas" charset="0"/>
                <a:cs typeface="Consolas" charset="0"/>
              </a:rPr>
              <a:t> client = new </a:t>
            </a:r>
            <a:r>
              <a:rPr lang="en-US" sz="1200" dirty="0" err="1">
                <a:latin typeface="Consolas" charset="0"/>
                <a:ea typeface="Consolas" charset="0"/>
                <a:cs typeface="Consolas" charset="0"/>
              </a:rPr>
              <a:t>Consul.ConsulClient</a:t>
            </a:r>
            <a:r>
              <a:rPr lang="en-US" sz="1200" dirty="0">
                <a:latin typeface="Consolas" charset="0"/>
                <a:ea typeface="Consolas" charset="0"/>
                <a:cs typeface="Consolas" charset="0"/>
              </a:rPr>
              <a:t>())</a:t>
            </a:r>
            <a:br>
              <a:rPr lang="en-US" sz="12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sz="1200" dirty="0" smtClean="0">
                <a:latin typeface="Consolas" charset="0"/>
                <a:ea typeface="Consolas" charset="0"/>
                <a:cs typeface="Consolas" charset="0"/>
              </a:rPr>
              <a:t>{</a:t>
            </a:r>
            <a:r>
              <a:rPr lang="en-US" sz="1200" dirty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sz="12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sz="1200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sz="1200" dirty="0" err="1" smtClean="0">
                <a:latin typeface="Consolas" charset="0"/>
                <a:ea typeface="Consolas" charset="0"/>
                <a:cs typeface="Consolas" charset="0"/>
              </a:rPr>
              <a:t>var</a:t>
            </a:r>
            <a:r>
              <a:rPr lang="en-US" sz="1200" dirty="0">
                <a:latin typeface="Consolas" charset="0"/>
                <a:ea typeface="Consolas" charset="0"/>
                <a:cs typeface="Consolas" charset="0"/>
              </a:rPr>
              <a:t> result = await </a:t>
            </a:r>
            <a:r>
              <a:rPr lang="en-US" sz="1200" dirty="0" err="1">
                <a:latin typeface="Consolas" charset="0"/>
                <a:ea typeface="Consolas" charset="0"/>
                <a:cs typeface="Consolas" charset="0"/>
              </a:rPr>
              <a:t>client.KV.Get</a:t>
            </a:r>
            <a:r>
              <a:rPr lang="en-US" sz="12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1200" dirty="0" err="1">
                <a:latin typeface="Consolas" charset="0"/>
                <a:ea typeface="Consolas" charset="0"/>
                <a:cs typeface="Consolas" charset="0"/>
              </a:rPr>
              <a:t>keyName</a:t>
            </a:r>
            <a:r>
              <a:rPr lang="en-US" sz="1200" dirty="0">
                <a:latin typeface="Consolas" charset="0"/>
                <a:ea typeface="Consolas" charset="0"/>
                <a:cs typeface="Consolas" charset="0"/>
              </a:rPr>
              <a:t>);</a:t>
            </a:r>
            <a:br>
              <a:rPr lang="en-US" sz="12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sz="1200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sz="1200" dirty="0" err="1" smtClean="0">
                <a:latin typeface="Consolas" charset="0"/>
                <a:ea typeface="Consolas" charset="0"/>
                <a:cs typeface="Consolas" charset="0"/>
              </a:rPr>
              <a:t>Console.WriteLine</a:t>
            </a:r>
            <a:r>
              <a:rPr lang="en-US" sz="1200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br>
              <a:rPr lang="en-US" sz="12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1200" dirty="0" smtClean="0">
                <a:latin typeface="Consolas" charset="0"/>
                <a:ea typeface="Consolas" charset="0"/>
                <a:cs typeface="Consolas" charset="0"/>
              </a:rPr>
              <a:t>        Encoding.UTF8.GetString(</a:t>
            </a:r>
            <a:br>
              <a:rPr lang="en-US" sz="12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1200" dirty="0" smtClean="0">
                <a:latin typeface="Consolas" charset="0"/>
                <a:ea typeface="Consolas" charset="0"/>
                <a:cs typeface="Consolas" charset="0"/>
              </a:rPr>
              <a:t>            </a:t>
            </a:r>
            <a:r>
              <a:rPr lang="en-US" sz="1200" dirty="0" err="1" smtClean="0">
                <a:latin typeface="Consolas" charset="0"/>
                <a:ea typeface="Consolas" charset="0"/>
                <a:cs typeface="Consolas" charset="0"/>
              </a:rPr>
              <a:t>result.Response.Value</a:t>
            </a:r>
            <a:r>
              <a:rPr lang="en-US" sz="1200" dirty="0">
                <a:latin typeface="Consolas" charset="0"/>
                <a:ea typeface="Consolas" charset="0"/>
                <a:cs typeface="Consolas" charset="0"/>
              </a:rPr>
              <a:t>)}");</a:t>
            </a:r>
            <a:br>
              <a:rPr lang="en-US" sz="12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sz="1200" dirty="0" smtClean="0">
                <a:latin typeface="Consolas" charset="0"/>
                <a:ea typeface="Consolas" charset="0"/>
                <a:cs typeface="Consolas" charset="0"/>
              </a:rPr>
              <a:t>} </a:t>
            </a:r>
            <a:endParaRPr lang="en-US" sz="1200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04479" y="1371600"/>
            <a:ext cx="4068761" cy="3252378"/>
          </a:xfrm>
        </p:spPr>
        <p:txBody>
          <a:bodyPr/>
          <a:lstStyle/>
          <a:p>
            <a:r>
              <a:rPr lang="en-US" dirty="0" smtClean="0"/>
              <a:t>Add Key / Value:</a:t>
            </a:r>
          </a:p>
          <a:p>
            <a:endParaRPr lang="en-US" dirty="0"/>
          </a:p>
          <a:p>
            <a:r>
              <a:rPr lang="en-US" sz="1200" dirty="0">
                <a:latin typeface="Consolas" charset="0"/>
                <a:ea typeface="Consolas" charset="0"/>
                <a:cs typeface="Consolas" charset="0"/>
              </a:rPr>
              <a:t>using (</a:t>
            </a:r>
            <a:r>
              <a:rPr lang="en-US" sz="1200" dirty="0" err="1">
                <a:latin typeface="Consolas" charset="0"/>
                <a:ea typeface="Consolas" charset="0"/>
                <a:cs typeface="Consolas" charset="0"/>
              </a:rPr>
              <a:t>var</a:t>
            </a:r>
            <a:r>
              <a:rPr lang="en-US" sz="1200" dirty="0">
                <a:latin typeface="Consolas" charset="0"/>
                <a:ea typeface="Consolas" charset="0"/>
                <a:cs typeface="Consolas" charset="0"/>
              </a:rPr>
              <a:t> client = new </a:t>
            </a:r>
            <a:r>
              <a:rPr lang="en-US" sz="1200" dirty="0" err="1">
                <a:latin typeface="Consolas" charset="0"/>
                <a:ea typeface="Consolas" charset="0"/>
                <a:cs typeface="Consolas" charset="0"/>
              </a:rPr>
              <a:t>Consul.ConsulClient</a:t>
            </a:r>
            <a:r>
              <a:rPr lang="en-US" sz="1200" dirty="0">
                <a:latin typeface="Consolas" charset="0"/>
                <a:ea typeface="Consolas" charset="0"/>
                <a:cs typeface="Consolas" charset="0"/>
              </a:rPr>
              <a:t>())</a:t>
            </a:r>
            <a:br>
              <a:rPr lang="en-US" sz="12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sz="1200" dirty="0" smtClean="0">
                <a:latin typeface="Consolas" charset="0"/>
                <a:ea typeface="Consolas" charset="0"/>
                <a:cs typeface="Consolas" charset="0"/>
              </a:rPr>
              <a:t>{</a:t>
            </a:r>
            <a:r>
              <a:rPr lang="en-US" sz="1200" dirty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sz="12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sz="1200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sz="1200" dirty="0" err="1" smtClean="0">
                <a:latin typeface="Consolas" charset="0"/>
                <a:ea typeface="Consolas" charset="0"/>
                <a:cs typeface="Consolas" charset="0"/>
              </a:rPr>
              <a:t>var</a:t>
            </a:r>
            <a:r>
              <a:rPr lang="en-US" sz="1200" dirty="0">
                <a:latin typeface="Consolas" charset="0"/>
                <a:ea typeface="Consolas" charset="0"/>
                <a:cs typeface="Consolas" charset="0"/>
              </a:rPr>
              <a:t> data = </a:t>
            </a:r>
            <a:r>
              <a:rPr lang="en-US" sz="1200" dirty="0" smtClean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sz="12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1200" dirty="0" smtClean="0">
                <a:latin typeface="Consolas" charset="0"/>
                <a:ea typeface="Consolas" charset="0"/>
                <a:cs typeface="Consolas" charset="0"/>
              </a:rPr>
              <a:t>        Encoding.UTF8.GetBytes(</a:t>
            </a:r>
            <a:r>
              <a:rPr lang="en-US" sz="1200" dirty="0" err="1" smtClean="0">
                <a:latin typeface="Consolas" charset="0"/>
                <a:ea typeface="Consolas" charset="0"/>
                <a:cs typeface="Consolas" charset="0"/>
              </a:rPr>
              <a:t>dataValue</a:t>
            </a:r>
            <a:r>
              <a:rPr lang="en-US" sz="1200" dirty="0">
                <a:latin typeface="Consolas" charset="0"/>
                <a:ea typeface="Consolas" charset="0"/>
                <a:cs typeface="Consolas" charset="0"/>
              </a:rPr>
              <a:t>);</a:t>
            </a:r>
            <a:br>
              <a:rPr lang="en-US" sz="12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sz="1200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sz="1200" dirty="0" err="1" smtClean="0">
                <a:latin typeface="Consolas" charset="0"/>
                <a:ea typeface="Consolas" charset="0"/>
                <a:cs typeface="Consolas" charset="0"/>
              </a:rPr>
              <a:t>var</a:t>
            </a:r>
            <a:r>
              <a:rPr lang="en-US" sz="1200" dirty="0">
                <a:latin typeface="Consolas" charset="0"/>
                <a:ea typeface="Consolas" charset="0"/>
                <a:cs typeface="Consolas" charset="0"/>
              </a:rPr>
              <a:t> result = </a:t>
            </a:r>
            <a:r>
              <a:rPr lang="en-US" sz="1200" dirty="0" smtClean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sz="12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1200" dirty="0" smtClean="0">
                <a:latin typeface="Consolas" charset="0"/>
                <a:ea typeface="Consolas" charset="0"/>
                <a:cs typeface="Consolas" charset="0"/>
              </a:rPr>
              <a:t>       await</a:t>
            </a:r>
            <a:r>
              <a:rPr lang="en-US" sz="1200" dirty="0">
                <a:latin typeface="Consolas" charset="0"/>
                <a:ea typeface="Consolas" charset="0"/>
                <a:cs typeface="Consolas" charset="0"/>
              </a:rPr>
              <a:t> </a:t>
            </a:r>
            <a:r>
              <a:rPr lang="en-US" sz="1200" dirty="0" err="1">
                <a:latin typeface="Consolas" charset="0"/>
                <a:ea typeface="Consolas" charset="0"/>
                <a:cs typeface="Consolas" charset="0"/>
              </a:rPr>
              <a:t>client.KV.Put</a:t>
            </a:r>
            <a:r>
              <a:rPr lang="en-US" sz="1200" dirty="0">
                <a:latin typeface="Consolas" charset="0"/>
                <a:ea typeface="Consolas" charset="0"/>
                <a:cs typeface="Consolas" charset="0"/>
              </a:rPr>
              <a:t>(new </a:t>
            </a:r>
            <a:r>
              <a:rPr lang="en-US" sz="1200" dirty="0" err="1">
                <a:latin typeface="Consolas" charset="0"/>
                <a:ea typeface="Consolas" charset="0"/>
                <a:cs typeface="Consolas" charset="0"/>
              </a:rPr>
              <a:t>KVPair</a:t>
            </a:r>
            <a:r>
              <a:rPr lang="en-US" sz="12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1200" dirty="0" err="1">
                <a:latin typeface="Consolas" charset="0"/>
                <a:ea typeface="Consolas" charset="0"/>
                <a:cs typeface="Consolas" charset="0"/>
              </a:rPr>
              <a:t>keyName</a:t>
            </a:r>
            <a:r>
              <a:rPr lang="en-US" sz="1200" dirty="0" smtClean="0">
                <a:latin typeface="Consolas" charset="0"/>
                <a:ea typeface="Consolas" charset="0"/>
                <a:cs typeface="Consolas" charset="0"/>
              </a:rPr>
              <a:t>)</a:t>
            </a:r>
            <a:br>
              <a:rPr lang="en-US" sz="12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1200" dirty="0">
                <a:latin typeface="Consolas" charset="0"/>
                <a:ea typeface="Consolas" charset="0"/>
                <a:cs typeface="Consolas" charset="0"/>
              </a:rPr>
              <a:t> </a:t>
            </a:r>
            <a:r>
              <a:rPr lang="en-US" sz="1200" dirty="0" smtClean="0">
                <a:latin typeface="Consolas" charset="0"/>
                <a:ea typeface="Consolas" charset="0"/>
                <a:cs typeface="Consolas" charset="0"/>
              </a:rPr>
              <a:t>         { Value</a:t>
            </a:r>
            <a:r>
              <a:rPr lang="en-US" sz="1200" dirty="0">
                <a:latin typeface="Consolas" charset="0"/>
                <a:ea typeface="Consolas" charset="0"/>
                <a:cs typeface="Consolas" charset="0"/>
              </a:rPr>
              <a:t> = data });</a:t>
            </a:r>
            <a:br>
              <a:rPr lang="en-US" sz="12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sz="1200" dirty="0" smtClean="0">
                <a:latin typeface="Consolas" charset="0"/>
                <a:ea typeface="Consolas" charset="0"/>
                <a:cs typeface="Consolas" charset="0"/>
              </a:rPr>
              <a:t>} </a:t>
            </a:r>
            <a:endParaRPr lang="en-US" sz="1200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5" name="Rectangle 4"/>
          <p:cNvSpPr/>
          <p:nvPr/>
        </p:nvSpPr>
        <p:spPr>
          <a:xfrm rot="20544837">
            <a:off x="2755441" y="3544209"/>
            <a:ext cx="2990802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en-GB" sz="2400" b="1" dirty="0" smtClean="0">
                <a:ln/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Value</a:t>
            </a:r>
            <a:r>
              <a:rPr lang="en-GB" sz="2400" b="1" dirty="0" smtClean="0">
                <a:ln/>
                <a:solidFill>
                  <a:schemeClr val="accent3"/>
                </a:solidFill>
              </a:rPr>
              <a:t> is *always*</a:t>
            </a:r>
            <a:br>
              <a:rPr lang="en-GB" sz="2400" b="1" dirty="0" smtClean="0">
                <a:ln/>
                <a:solidFill>
                  <a:schemeClr val="accent3"/>
                </a:solidFill>
              </a:rPr>
            </a:br>
            <a:r>
              <a:rPr lang="en-GB" sz="2400" b="1" dirty="0" smtClean="0">
                <a:ln/>
                <a:solidFill>
                  <a:schemeClr val="accent3"/>
                </a:solidFill>
              </a:rPr>
              <a:t>a </a:t>
            </a:r>
            <a:r>
              <a:rPr lang="en-GB" sz="2400" b="1" dirty="0" smtClean="0">
                <a:ln/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byte[]</a:t>
            </a:r>
            <a:endParaRPr lang="en-GB" sz="2400" b="1" cap="none" spc="0" dirty="0">
              <a:ln/>
              <a:solidFill>
                <a:schemeClr val="accent3"/>
              </a:solidFill>
              <a:effectLst/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7552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387" y="352013"/>
            <a:ext cx="7307997" cy="313932"/>
          </a:xfrm>
        </p:spPr>
        <p:txBody>
          <a:bodyPr/>
          <a:lstStyle/>
          <a:p>
            <a:r>
              <a:rPr lang="en-US" dirty="0" smtClean="0"/>
              <a:t>Is  </a:t>
            </a:r>
            <a:r>
              <a:rPr lang="en-US" dirty="0" err="1" smtClean="0"/>
              <a:t>CONsu</a:t>
            </a:r>
            <a:r>
              <a:rPr lang="en-US" dirty="0" smtClean="0"/>
              <a:t>        your savior of ”High Availability”?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267494"/>
            <a:ext cx="1332147" cy="393516"/>
          </a:xfrm>
          <a:prstGeom prst="rect">
            <a:avLst/>
          </a:prstGeom>
        </p:spPr>
      </p:pic>
      <p:sp>
        <p:nvSpPr>
          <p:cNvPr id="5" name="Text Placeholder 3"/>
          <p:cNvSpPr txBox="1">
            <a:spLocks/>
          </p:cNvSpPr>
          <p:nvPr/>
        </p:nvSpPr>
        <p:spPr>
          <a:xfrm>
            <a:off x="1988655" y="1335596"/>
            <a:ext cx="4068761" cy="307235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Pct val="140000"/>
              <a:buFont typeface="Arial"/>
              <a:buNone/>
              <a:defRPr sz="1600" b="0" kern="1200" cap="none" baseline="0">
                <a:solidFill>
                  <a:srgbClr val="4A5C69"/>
                </a:solidFill>
                <a:latin typeface="Source Sans Pro"/>
                <a:ea typeface="+mn-ea"/>
                <a:cs typeface="Source Sans Pro"/>
              </a:defRPr>
            </a:lvl1pPr>
            <a:lvl2pPr marL="1778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Pct val="140000"/>
              <a:buFont typeface="Arial"/>
              <a:buChar char="•"/>
              <a:defRPr sz="1400" kern="1200" cap="none">
                <a:solidFill>
                  <a:srgbClr val="4A5C69"/>
                </a:solidFill>
                <a:latin typeface="Source Sans Pro"/>
                <a:ea typeface="+mn-ea"/>
                <a:cs typeface="Source Sans Pro"/>
              </a:defRPr>
            </a:lvl2pPr>
            <a:lvl3pPr marL="361950" indent="-1841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Arial"/>
              <a:buChar char="•"/>
              <a:defRPr sz="1400" kern="1200" cap="none">
                <a:solidFill>
                  <a:srgbClr val="4A5C69"/>
                </a:solidFill>
                <a:latin typeface="Source Sans Pro"/>
                <a:ea typeface="+mn-ea"/>
                <a:cs typeface="Source Sans Pro"/>
              </a:defRPr>
            </a:lvl3pPr>
            <a:lvl4pPr marL="542925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400" kern="1200" cap="none">
                <a:solidFill>
                  <a:srgbClr val="4A5C69"/>
                </a:solidFill>
                <a:latin typeface="Source Sans Pro"/>
                <a:ea typeface="+mn-ea"/>
                <a:cs typeface="Source Sans Pro"/>
              </a:defRPr>
            </a:lvl4pPr>
            <a:lvl5pPr marL="717550" indent="-17462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400" kern="1200" cap="none">
                <a:solidFill>
                  <a:srgbClr val="4A5C69"/>
                </a:solidFill>
                <a:latin typeface="Source Sans Pro"/>
                <a:ea typeface="+mn-ea"/>
                <a:cs typeface="Source Sans Pro"/>
              </a:defRPr>
            </a:lvl5pPr>
            <a:lvl6pPr marL="179388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9388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lphaUcPeriod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charset="0"/>
              <a:buChar char="•"/>
            </a:pPr>
            <a:r>
              <a:rPr lang="en-US" dirty="0" smtClean="0"/>
              <a:t>Need Service Discovery?</a:t>
            </a:r>
          </a:p>
          <a:p>
            <a:pPr marL="463550" lvl="1" indent="-285750">
              <a:buFont typeface="Arial" charset="0"/>
              <a:buChar char="•"/>
            </a:pPr>
            <a:r>
              <a:rPr lang="en-US" dirty="0" smtClean="0"/>
              <a:t>No connection </a:t>
            </a:r>
            <a:r>
              <a:rPr lang="en-US" dirty="0" err="1" smtClean="0"/>
              <a:t>urls</a:t>
            </a:r>
            <a:r>
              <a:rPr lang="en-US" dirty="0" smtClean="0"/>
              <a:t>! No transforms!</a:t>
            </a:r>
          </a:p>
          <a:p>
            <a:pPr marL="463550" lvl="1" indent="-285750">
              <a:buFont typeface="Arial" charset="0"/>
              <a:buChar char="•"/>
            </a:pPr>
            <a:r>
              <a:rPr lang="en-US" dirty="0" smtClean="0"/>
              <a:t>DNS discovery!</a:t>
            </a:r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Need Service Monitoring?	</a:t>
            </a:r>
          </a:p>
          <a:p>
            <a:pPr marL="463550" lvl="1" indent="-285750">
              <a:buFont typeface="Arial" charset="0"/>
              <a:buChar char="•"/>
            </a:pPr>
            <a:r>
              <a:rPr lang="en-US" dirty="0" smtClean="0"/>
              <a:t>Dead services aren’t called</a:t>
            </a:r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Need a Key/Value Store?</a:t>
            </a:r>
          </a:p>
          <a:p>
            <a:pPr marL="463550" lvl="1" indent="-285750">
              <a:buFont typeface="Arial" charset="0"/>
              <a:buChar char="•"/>
            </a:pPr>
            <a:r>
              <a:rPr lang="en-US" dirty="0" smtClean="0"/>
              <a:t>Sessions / Configuration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5996" y="1023578"/>
            <a:ext cx="3251200" cy="32512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8050825" y="87474"/>
            <a:ext cx="962123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0:53:00</a:t>
            </a:r>
            <a:endParaRPr lang="en-GB" b="1" dirty="0">
              <a:ln w="10160">
                <a:solidFill>
                  <a:schemeClr val="accent5"/>
                </a:solidFill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23114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95288" y="3165872"/>
            <a:ext cx="5724525" cy="543601"/>
          </a:xfrm>
        </p:spPr>
        <p:txBody>
          <a:bodyPr/>
          <a:lstStyle/>
          <a:p>
            <a:r>
              <a:rPr lang="en-US" dirty="0" smtClean="0"/>
              <a:t>ANY QUESTIONS ?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2442" y="15872"/>
            <a:ext cx="962122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0:55:00</a:t>
            </a:r>
            <a:endParaRPr lang="en-GB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26867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5286" y="2751770"/>
            <a:ext cx="8334921" cy="1218795"/>
          </a:xfrm>
        </p:spPr>
        <p:txBody>
          <a:bodyPr/>
          <a:lstStyle/>
          <a:p>
            <a:r>
              <a:rPr lang="en-US" dirty="0" smtClean="0"/>
              <a:t>Service Discovery</a:t>
            </a:r>
            <a:br>
              <a:rPr lang="en-US" dirty="0" smtClean="0"/>
            </a:br>
            <a:r>
              <a:rPr lang="en-US" dirty="0" smtClean="0"/>
              <a:t>with </a:t>
            </a:r>
            <a:r>
              <a:rPr lang="en-US" dirty="0" err="1" smtClean="0"/>
              <a:t>Consul.io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For the </a:t>
            </a:r>
            <a:r>
              <a:rPr lang="en-US" dirty="0" err="1" smtClean="0"/>
              <a:t>.Net</a:t>
            </a:r>
            <a:r>
              <a:rPr lang="en-US" dirty="0" smtClean="0"/>
              <a:t> Developer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Joel Hammond-Turner (@</a:t>
            </a:r>
            <a:r>
              <a:rPr lang="en-US" dirty="0" err="1" smtClean="0"/>
              <a:t>Rammesses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89867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20387" y="352013"/>
            <a:ext cx="7307997" cy="313932"/>
          </a:xfrm>
        </p:spPr>
        <p:txBody>
          <a:bodyPr/>
          <a:lstStyle/>
          <a:p>
            <a:r>
              <a:rPr lang="en-US" dirty="0" smtClean="0"/>
              <a:t>About me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Technical Lead at Landmark</a:t>
            </a:r>
          </a:p>
          <a:p>
            <a:pPr marL="463550" lvl="1" indent="-285750">
              <a:buFont typeface="Arial" charset="0"/>
              <a:buChar char="•"/>
            </a:pPr>
            <a:r>
              <a:rPr lang="en-US" dirty="0" smtClean="0"/>
              <a:t>Landmark Valuation Services division</a:t>
            </a:r>
          </a:p>
          <a:p>
            <a:pPr marL="463550" lvl="1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Working on “</a:t>
            </a:r>
            <a:r>
              <a:rPr lang="en-US" dirty="0" err="1" smtClean="0"/>
              <a:t>Modernisation</a:t>
            </a:r>
            <a:r>
              <a:rPr lang="en-US" dirty="0" smtClean="0"/>
              <a:t>” </a:t>
            </a:r>
            <a:r>
              <a:rPr lang="en-US" dirty="0" err="1" smtClean="0"/>
              <a:t>programme</a:t>
            </a:r>
            <a:endParaRPr lang="en-US" dirty="0" smtClean="0"/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pPr marL="463550" lvl="1" indent="-285750">
              <a:buFont typeface="Arial" charset="0"/>
              <a:buChar char="•"/>
            </a:pPr>
            <a:r>
              <a:rPr lang="en-US" dirty="0" smtClean="0"/>
              <a:t>Replace software developed over 30 years</a:t>
            </a:r>
            <a:endParaRPr lang="en-US" dirty="0"/>
          </a:p>
          <a:p>
            <a:pPr marL="749300" lvl="2">
              <a:buFont typeface="Arial" charset="0"/>
              <a:buChar char="•"/>
            </a:pPr>
            <a:r>
              <a:rPr lang="en-US" dirty="0"/>
              <a:t>Drives </a:t>
            </a:r>
            <a:r>
              <a:rPr lang="en-US" dirty="0" smtClean="0"/>
              <a:t>98% of </a:t>
            </a:r>
            <a:r>
              <a:rPr lang="en-US" b="1" i="1" u="sng" dirty="0" smtClean="0"/>
              <a:t>all</a:t>
            </a:r>
            <a:r>
              <a:rPr lang="en-US" dirty="0" smtClean="0"/>
              <a:t> UK house mortgage process</a:t>
            </a:r>
            <a:endParaRPr lang="en-US" dirty="0"/>
          </a:p>
          <a:p>
            <a:pPr marL="463550" lvl="1" indent="-285750">
              <a:buFont typeface="Arial" charset="0"/>
              <a:buChar char="•"/>
            </a:pPr>
            <a:r>
              <a:rPr lang="en-US" dirty="0"/>
              <a:t>6 teams / </a:t>
            </a:r>
            <a:r>
              <a:rPr lang="en-US" dirty="0" err="1"/>
              <a:t>workstreams</a:t>
            </a:r>
            <a:endParaRPr lang="en-US" dirty="0"/>
          </a:p>
          <a:p>
            <a:pPr marL="463550" lvl="1" indent="-285750">
              <a:buFont typeface="Arial" charset="0"/>
              <a:buChar char="•"/>
            </a:pPr>
            <a:r>
              <a:rPr lang="en-US" dirty="0"/>
              <a:t>Multi-million pound / multi-year</a:t>
            </a:r>
          </a:p>
          <a:p>
            <a:pPr marL="749300" lvl="2">
              <a:buFont typeface="Arial" charset="0"/>
              <a:buChar char="•"/>
            </a:pPr>
            <a:endParaRPr lang="en-US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3440" y="1284275"/>
            <a:ext cx="3087675" cy="3087675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7" name="Rectangle 6"/>
          <p:cNvSpPr/>
          <p:nvPr/>
        </p:nvSpPr>
        <p:spPr>
          <a:xfrm rot="19464111">
            <a:off x="156236" y="2219664"/>
            <a:ext cx="455605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5400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Challenging!</a:t>
            </a:r>
            <a:endParaRPr lang="en-GB" sz="54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30638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719572" y="1023578"/>
            <a:ext cx="7884876" cy="2325046"/>
            <a:chOff x="791580" y="519522"/>
            <a:chExt cx="7884876" cy="2325046"/>
          </a:xfrm>
        </p:grpSpPr>
        <p:sp>
          <p:nvSpPr>
            <p:cNvPr id="3" name="TextBox 2"/>
            <p:cNvSpPr txBox="1"/>
            <p:nvPr/>
          </p:nvSpPr>
          <p:spPr>
            <a:xfrm>
              <a:off x="791580" y="519522"/>
              <a:ext cx="7884876" cy="2325046"/>
            </a:xfrm>
            <a:prstGeom prst="rect">
              <a:avLst/>
            </a:prstGeom>
            <a:noFill/>
          </p:spPr>
          <p:txBody>
            <a:bodyPr wrap="square" lIns="54000" tIns="54000" rIns="54000" bIns="54000" rtlCol="0">
              <a:spAutoFit/>
            </a:bodyPr>
            <a:lstStyle/>
            <a:p>
              <a:r>
                <a:rPr lang="en-US" sz="4800" b="0" i="0" dirty="0" smtClean="0">
                  <a:latin typeface="Source Sans Pro"/>
                  <a:cs typeface="Source Sans Pro"/>
                </a:rPr>
                <a:t>So</a:t>
              </a:r>
              <a:r>
                <a:rPr lang="mr-IN" sz="4800" b="0" i="0" dirty="0" smtClean="0">
                  <a:latin typeface="Source Sans Pro"/>
                  <a:cs typeface="Source Sans Pro"/>
                </a:rPr>
                <a:t>…</a:t>
              </a:r>
              <a:r>
                <a:rPr lang="en-GB" sz="4800" b="0" i="0" dirty="0" smtClean="0">
                  <a:latin typeface="Source Sans Pro"/>
                  <a:cs typeface="Source Sans Pro"/>
                </a:rPr>
                <a:t> </a:t>
              </a:r>
              <a:br>
                <a:rPr lang="en-GB" sz="4800" b="0" i="0" dirty="0" smtClean="0">
                  <a:latin typeface="Source Sans Pro"/>
                  <a:cs typeface="Source Sans Pro"/>
                </a:rPr>
              </a:br>
              <a:r>
                <a:rPr lang="en-GB" sz="4800" b="0" i="0" dirty="0" smtClean="0">
                  <a:latin typeface="Source Sans Pro"/>
                  <a:cs typeface="Source Sans Pro"/>
                </a:rPr>
                <a:t/>
              </a:r>
              <a:br>
                <a:rPr lang="en-GB" sz="4800" b="0" i="0" dirty="0" smtClean="0">
                  <a:latin typeface="Source Sans Pro"/>
                  <a:cs typeface="Source Sans Pro"/>
                </a:rPr>
              </a:br>
              <a:r>
                <a:rPr lang="en-GB" sz="4800" b="0" i="0" dirty="0" smtClean="0">
                  <a:latin typeface="Source Sans Pro"/>
                  <a:cs typeface="Source Sans Pro"/>
                </a:rPr>
                <a:t>         </a:t>
              </a:r>
              <a:r>
                <a:rPr lang="en-US" sz="4800" b="0" i="0" dirty="0" smtClean="0">
                  <a:latin typeface="Source Sans Pro"/>
                  <a:cs typeface="Source Sans Pro"/>
                </a:rPr>
                <a:t>What </a:t>
              </a:r>
              <a:r>
                <a:rPr lang="mr-IN" sz="4800" b="0" i="0" dirty="0" smtClean="0">
                  <a:latin typeface="Source Sans Pro"/>
                  <a:cs typeface="Source Sans Pro"/>
                </a:rPr>
                <a:t>–</a:t>
              </a:r>
              <a:r>
                <a:rPr lang="en-US" sz="4800" b="1" i="1" dirty="0" smtClean="0">
                  <a:latin typeface="Source Sans Pro"/>
                  <a:cs typeface="Source Sans Pro"/>
                </a:rPr>
                <a:t>is</a:t>
              </a:r>
              <a:r>
                <a:rPr lang="en-US" sz="4800" i="1" dirty="0" smtClean="0">
                  <a:latin typeface="Source Sans Pro"/>
                  <a:cs typeface="Source Sans Pro"/>
                </a:rPr>
                <a:t>-                          </a:t>
              </a:r>
              <a:r>
                <a:rPr lang="en-US" sz="4800" b="0" i="0" dirty="0" smtClean="0">
                  <a:latin typeface="Source Sans Pro"/>
                  <a:cs typeface="Source Sans Pro"/>
                </a:rPr>
                <a:t>?</a:t>
              </a:r>
              <a:endParaRPr lang="en-US" sz="4800" b="0" i="0" dirty="0" smtClean="0">
                <a:latin typeface="Source Sans Pro"/>
                <a:cs typeface="Source Sans Pro"/>
              </a:endParaRPr>
            </a:p>
          </p:txBody>
        </p:sp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32931" y="1999837"/>
              <a:ext cx="2667361" cy="787937"/>
            </a:xfrm>
            <a:prstGeom prst="rect">
              <a:avLst/>
            </a:prstGeom>
          </p:spPr>
        </p:pic>
      </p:grpSp>
      <p:sp>
        <p:nvSpPr>
          <p:cNvPr id="5" name="Rectangle 4"/>
          <p:cNvSpPr/>
          <p:nvPr/>
        </p:nvSpPr>
        <p:spPr>
          <a:xfrm>
            <a:off x="8050826" y="87474"/>
            <a:ext cx="962122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b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0:03:00</a:t>
            </a:r>
            <a:endParaRPr lang="en-GB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519925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387" y="352013"/>
            <a:ext cx="7307997" cy="313932"/>
          </a:xfrm>
        </p:spPr>
        <p:txBody>
          <a:bodyPr/>
          <a:lstStyle/>
          <a:p>
            <a:r>
              <a:rPr lang="en-US" b="1" dirty="0" smtClean="0"/>
              <a:t>                        </a:t>
            </a:r>
            <a:r>
              <a:rPr lang="en-US" dirty="0" smtClean="0"/>
              <a:t>Is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Open Source</a:t>
            </a:r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Distributed</a:t>
            </a:r>
          </a:p>
          <a:p>
            <a:pPr marL="463550" lvl="1" indent="-285750">
              <a:buFont typeface="Arial" charset="0"/>
              <a:buChar char="•"/>
            </a:pPr>
            <a:r>
              <a:rPr lang="en-US" dirty="0" smtClean="0"/>
              <a:t>Multi-</a:t>
            </a:r>
            <a:r>
              <a:rPr lang="en-US" dirty="0" err="1" smtClean="0"/>
              <a:t>Datacentre</a:t>
            </a:r>
            <a:endParaRPr lang="en-US" dirty="0" smtClean="0"/>
          </a:p>
          <a:p>
            <a:pPr marL="463550" lvl="1" indent="-285750">
              <a:buFont typeface="Arial" charset="0"/>
              <a:buChar char="•"/>
            </a:pP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Cross-Platform</a:t>
            </a:r>
          </a:p>
          <a:p>
            <a:pPr marL="463550" lvl="1" indent="-285750">
              <a:buFont typeface="Arial" charset="0"/>
              <a:buChar char="•"/>
            </a:pPr>
            <a:r>
              <a:rPr lang="en-US" dirty="0" smtClean="0"/>
              <a:t>Windows / Linux / Mac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04479" y="1371600"/>
            <a:ext cx="4068761" cy="3072358"/>
          </a:xfrm>
        </p:spPr>
        <p:txBody>
          <a:bodyPr/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A Service Registry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A Service Discovery Service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A </a:t>
            </a:r>
            <a:r>
              <a:rPr lang="en-US" dirty="0" smtClean="0"/>
              <a:t>Service Monitoring Service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A DNS Server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A Key/Value Store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A Distributed Event Engine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267494"/>
            <a:ext cx="1332147" cy="39351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 rot="19464111">
            <a:off x="2009796" y="2230485"/>
            <a:ext cx="472918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5400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Lots </a:t>
            </a:r>
            <a:r>
              <a:rPr lang="en-GB" sz="5400" b="1" spc="5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of things!</a:t>
            </a:r>
            <a:endParaRPr lang="en-GB" sz="54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770943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50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00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20387" y="352013"/>
            <a:ext cx="7307997" cy="313932"/>
          </a:xfrm>
        </p:spPr>
        <p:txBody>
          <a:bodyPr/>
          <a:lstStyle/>
          <a:p>
            <a:r>
              <a:rPr lang="en-US" dirty="0" smtClean="0"/>
              <a:t>Some background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2217" y="1095586"/>
            <a:ext cx="3024336" cy="3250515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8050825" y="87474"/>
            <a:ext cx="962123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0:08:00</a:t>
            </a:r>
            <a:endParaRPr lang="en-GB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255309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20387" y="352013"/>
            <a:ext cx="7307997" cy="313932"/>
          </a:xfrm>
        </p:spPr>
        <p:txBody>
          <a:bodyPr/>
          <a:lstStyle/>
          <a:p>
            <a:r>
              <a:rPr lang="en-US" dirty="0" smtClean="0"/>
              <a:t>Some background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2864" y="1078818"/>
            <a:ext cx="3024336" cy="325051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3264" y="1078818"/>
            <a:ext cx="1739280" cy="101458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3264" y="2519281"/>
            <a:ext cx="1737451" cy="1003114"/>
          </a:xfrm>
          <a:prstGeom prst="rect">
            <a:avLst/>
          </a:prstGeom>
        </p:spPr>
      </p:pic>
      <p:cxnSp>
        <p:nvCxnSpPr>
          <p:cNvPr id="6" name="Straight Connector 5"/>
          <p:cNvCxnSpPr>
            <a:stCxn id="2" idx="2"/>
            <a:endCxn id="3" idx="0"/>
          </p:cNvCxnSpPr>
          <p:nvPr/>
        </p:nvCxnSpPr>
        <p:spPr>
          <a:xfrm flipH="1">
            <a:off x="5711990" y="2093398"/>
            <a:ext cx="914" cy="425883"/>
          </a:xfrm>
          <a:prstGeom prst="line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>
            <a:endCxn id="3" idx="1"/>
          </p:cNvCxnSpPr>
          <p:nvPr/>
        </p:nvCxnSpPr>
        <p:spPr>
          <a:xfrm flipV="1">
            <a:off x="4267200" y="3020838"/>
            <a:ext cx="576064" cy="1"/>
          </a:xfrm>
          <a:prstGeom prst="line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5664" y="1231218"/>
            <a:ext cx="1739280" cy="101458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5664" y="2671681"/>
            <a:ext cx="1737451" cy="100311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8064" y="2824081"/>
            <a:ext cx="1737451" cy="1003114"/>
          </a:xfrm>
          <a:prstGeom prst="rect">
            <a:avLst/>
          </a:prstGeom>
        </p:spPr>
      </p:pic>
      <p:cxnSp>
        <p:nvCxnSpPr>
          <p:cNvPr id="16" name="Straight Connector 15"/>
          <p:cNvCxnSpPr>
            <a:stCxn id="16" idx="2"/>
          </p:cNvCxnSpPr>
          <p:nvPr/>
        </p:nvCxnSpPr>
        <p:spPr>
          <a:xfrm flipH="1">
            <a:off x="5864390" y="2245798"/>
            <a:ext cx="914" cy="425883"/>
          </a:xfrm>
          <a:prstGeom prst="line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17" idx="2"/>
          </p:cNvCxnSpPr>
          <p:nvPr/>
        </p:nvCxnSpPr>
        <p:spPr>
          <a:xfrm flipH="1">
            <a:off x="6016790" y="2398198"/>
            <a:ext cx="914" cy="425883"/>
          </a:xfrm>
          <a:prstGeom prst="line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8064" y="1383618"/>
            <a:ext cx="1739280" cy="101458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3588" y="1209058"/>
            <a:ext cx="473230" cy="2748377"/>
          </a:xfrm>
          <a:prstGeom prst="rect">
            <a:avLst/>
          </a:prstGeom>
        </p:spPr>
      </p:pic>
      <p:cxnSp>
        <p:nvCxnSpPr>
          <p:cNvPr id="19" name="Straight Connector 18"/>
          <p:cNvCxnSpPr/>
          <p:nvPr/>
        </p:nvCxnSpPr>
        <p:spPr>
          <a:xfrm flipV="1">
            <a:off x="6887344" y="1841546"/>
            <a:ext cx="576064" cy="1"/>
          </a:xfrm>
          <a:prstGeom prst="line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6897760" y="3325637"/>
            <a:ext cx="576064" cy="1"/>
          </a:xfrm>
          <a:prstGeom prst="line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26095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34673" b="7660"/>
          <a:stretch/>
        </p:blipFill>
        <p:spPr>
          <a:xfrm>
            <a:off x="0" y="987574"/>
            <a:ext cx="9144000" cy="334837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79512" y="1095586"/>
            <a:ext cx="3194798" cy="302433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/>
            <a:endParaRPr lang="en-US" sz="1400" dirty="0" err="1" smtClean="0">
              <a:solidFill>
                <a:schemeClr val="tx1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20387" y="352013"/>
            <a:ext cx="7307997" cy="313932"/>
          </a:xfrm>
        </p:spPr>
        <p:txBody>
          <a:bodyPr/>
          <a:lstStyle/>
          <a:p>
            <a:r>
              <a:rPr lang="en-US" dirty="0" smtClean="0"/>
              <a:t>Some background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756" y="1191525"/>
            <a:ext cx="1739280" cy="101458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756" y="2631988"/>
            <a:ext cx="1737451" cy="1003114"/>
          </a:xfrm>
          <a:prstGeom prst="rect">
            <a:avLst/>
          </a:prstGeom>
        </p:spPr>
      </p:pic>
      <p:cxnSp>
        <p:nvCxnSpPr>
          <p:cNvPr id="6" name="Straight Connector 5"/>
          <p:cNvCxnSpPr>
            <a:stCxn id="2" idx="2"/>
            <a:endCxn id="3" idx="0"/>
          </p:cNvCxnSpPr>
          <p:nvPr/>
        </p:nvCxnSpPr>
        <p:spPr>
          <a:xfrm flipH="1">
            <a:off x="1139482" y="2206105"/>
            <a:ext cx="914" cy="425883"/>
          </a:xfrm>
          <a:prstGeom prst="line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156" y="1343925"/>
            <a:ext cx="1739280" cy="101458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156" y="2784388"/>
            <a:ext cx="1737451" cy="100311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556" y="2936788"/>
            <a:ext cx="1737451" cy="1003114"/>
          </a:xfrm>
          <a:prstGeom prst="rect">
            <a:avLst/>
          </a:prstGeom>
        </p:spPr>
      </p:pic>
      <p:cxnSp>
        <p:nvCxnSpPr>
          <p:cNvPr id="16" name="Straight Connector 15"/>
          <p:cNvCxnSpPr>
            <a:stCxn id="16" idx="2"/>
          </p:cNvCxnSpPr>
          <p:nvPr/>
        </p:nvCxnSpPr>
        <p:spPr>
          <a:xfrm flipH="1">
            <a:off x="1291882" y="2358505"/>
            <a:ext cx="914" cy="425883"/>
          </a:xfrm>
          <a:prstGeom prst="line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17" idx="2"/>
          </p:cNvCxnSpPr>
          <p:nvPr/>
        </p:nvCxnSpPr>
        <p:spPr>
          <a:xfrm flipH="1">
            <a:off x="1444282" y="2510905"/>
            <a:ext cx="914" cy="425883"/>
          </a:xfrm>
          <a:prstGeom prst="line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556" y="1496325"/>
            <a:ext cx="1739280" cy="101458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01080" y="1335541"/>
            <a:ext cx="473230" cy="2748377"/>
          </a:xfrm>
          <a:prstGeom prst="rect">
            <a:avLst/>
          </a:prstGeom>
        </p:spPr>
      </p:pic>
      <p:cxnSp>
        <p:nvCxnSpPr>
          <p:cNvPr id="19" name="Straight Connector 18"/>
          <p:cNvCxnSpPr/>
          <p:nvPr/>
        </p:nvCxnSpPr>
        <p:spPr>
          <a:xfrm flipV="1">
            <a:off x="2314836" y="1954253"/>
            <a:ext cx="576064" cy="1"/>
          </a:xfrm>
          <a:prstGeom prst="line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2325252" y="3438344"/>
            <a:ext cx="576064" cy="1"/>
          </a:xfrm>
          <a:prstGeom prst="line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 rot="20922958">
            <a:off x="4626537" y="380645"/>
            <a:ext cx="4063934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5400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Our Shining</a:t>
            </a:r>
          </a:p>
          <a:p>
            <a:pPr algn="ctr"/>
            <a:r>
              <a:rPr lang="en-GB" sz="5400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Future</a:t>
            </a:r>
            <a:r>
              <a:rPr lang="mr-IN" sz="5400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…</a:t>
            </a:r>
            <a:endParaRPr lang="en-GB" sz="54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835965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20387" y="352013"/>
            <a:ext cx="7307997" cy="313932"/>
          </a:xfrm>
        </p:spPr>
        <p:txBody>
          <a:bodyPr/>
          <a:lstStyle/>
          <a:p>
            <a:r>
              <a:rPr lang="en-US" dirty="0" smtClean="0"/>
              <a:t>Challenges with High Availability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Traditional 3-layer Architecture</a:t>
            </a:r>
          </a:p>
          <a:p>
            <a:endParaRPr lang="en-US" dirty="0"/>
          </a:p>
          <a:p>
            <a:r>
              <a:rPr lang="en-US" dirty="0" smtClean="0"/>
              <a:t>Front End (Web Servers)</a:t>
            </a:r>
          </a:p>
          <a:p>
            <a:r>
              <a:rPr lang="en-US" dirty="0" smtClean="0"/>
              <a:t>Middle Tier (App Servers)</a:t>
            </a:r>
          </a:p>
          <a:p>
            <a:r>
              <a:rPr lang="en-US" dirty="0" smtClean="0"/>
              <a:t>Back End (DB Servers)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4028" y="1008112"/>
            <a:ext cx="2641475" cy="336383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 rot="20544837">
            <a:off x="625450" y="3067123"/>
            <a:ext cx="2990802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en-GB" sz="2400" b="1" cap="none" spc="0" dirty="0" smtClean="0">
                <a:ln/>
                <a:solidFill>
                  <a:schemeClr val="accent3"/>
                </a:solidFill>
                <a:effectLst/>
              </a:rPr>
              <a:t>What about </a:t>
            </a:r>
          </a:p>
          <a:p>
            <a:r>
              <a:rPr lang="en-GB" sz="2400" b="1" cap="none" spc="0" dirty="0" smtClean="0">
                <a:ln/>
                <a:solidFill>
                  <a:schemeClr val="accent3"/>
                </a:solidFill>
                <a:effectLst/>
              </a:rPr>
              <a:t>the datacentres?</a:t>
            </a:r>
            <a:endParaRPr lang="en-GB" sz="2400" b="1" cap="none" spc="0" dirty="0">
              <a:ln/>
              <a:solidFill>
                <a:schemeClr val="accent3"/>
              </a:solidFill>
              <a:effectLst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4048" y="1095586"/>
            <a:ext cx="750638" cy="396170"/>
          </a:xfrm>
          <a:prstGeom prst="rect">
            <a:avLst/>
          </a:prstGeom>
        </p:spPr>
      </p:pic>
      <p:sp>
        <p:nvSpPr>
          <p:cNvPr id="9" name="Oval 8"/>
          <p:cNvSpPr/>
          <p:nvPr/>
        </p:nvSpPr>
        <p:spPr>
          <a:xfrm>
            <a:off x="6286060" y="1491756"/>
            <a:ext cx="324034" cy="324036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/>
            <a:endParaRPr lang="en-US" sz="1400" dirty="0" err="1" smtClean="0"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6289509" y="2528013"/>
            <a:ext cx="324034" cy="324036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/>
            <a:endParaRPr lang="en-US" sz="1400" dirty="0" err="1" smtClean="0">
              <a:solidFill>
                <a:schemeClr val="tx1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6286060" y="3564270"/>
            <a:ext cx="324034" cy="324036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/>
            <a:endParaRPr lang="en-US" sz="1400" dirty="0" err="1" smtClean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8050825" y="87474"/>
            <a:ext cx="962123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0:10:00</a:t>
            </a:r>
            <a:endParaRPr lang="en-GB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75136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 animBg="1"/>
      <p:bldP spid="10" grpId="0" animBg="1"/>
      <p:bldP spid="11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4"/>
</p:tagLst>
</file>

<file path=ppt/theme/theme1.xml><?xml version="1.0" encoding="utf-8"?>
<a:theme xmlns:a="http://schemas.openxmlformats.org/drawingml/2006/main" name="dmg::information">
  <a:themeElements>
    <a:clrScheme name="Landmark Corporate Master Template Colours">
      <a:dk1>
        <a:srgbClr val="3A4955"/>
      </a:dk1>
      <a:lt1>
        <a:sysClr val="window" lastClr="FFFFFF"/>
      </a:lt1>
      <a:dk2>
        <a:srgbClr val="006A4D"/>
      </a:dk2>
      <a:lt2>
        <a:srgbClr val="E98300"/>
      </a:lt2>
      <a:accent1>
        <a:srgbClr val="5C6F7C"/>
      </a:accent1>
      <a:accent2>
        <a:srgbClr val="3B64A2"/>
      </a:accent2>
      <a:accent3>
        <a:srgbClr val="AC554B"/>
      </a:accent3>
      <a:accent4>
        <a:srgbClr val="749254"/>
      </a:accent4>
      <a:accent5>
        <a:srgbClr val="9767AC"/>
      </a:accent5>
      <a:accent6>
        <a:srgbClr val="63AD99"/>
      </a:accent6>
      <a:hlink>
        <a:srgbClr val="E4ADD6"/>
      </a:hlink>
      <a:folHlink>
        <a:srgbClr val="FFA488"/>
      </a:folHlink>
    </a:clrScheme>
    <a:fontScheme name="Century Gothic Only">
      <a:majorFont>
        <a:latin typeface="Century Gothic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 w="12700">
          <a:solidFill>
            <a:schemeClr val="bg2"/>
          </a:solidFill>
        </a:ln>
      </a:spPr>
      <a:bodyPr lIns="54000" tIns="54000" rIns="54000" bIns="54000" rtlCol="0" anchor="ctr"/>
      <a:lstStyle>
        <a:defPPr algn="ctr">
          <a:defRPr sz="1400"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bg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54000" tIns="54000" rIns="54000" bIns="54000" rtlCol="0">
        <a:spAutoFit/>
      </a:bodyPr>
      <a:lstStyle>
        <a:defPPr>
          <a:defRPr sz="1400" b="0" i="0" dirty="0" smtClean="0">
            <a:latin typeface="Source Sans Pro"/>
            <a:cs typeface="Source Sans Pro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6767</TotalTime>
  <Words>461</Words>
  <Application>Microsoft Macintosh PowerPoint</Application>
  <PresentationFormat>On-screen Show (16:9)</PresentationFormat>
  <Paragraphs>165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5" baseType="lpstr">
      <vt:lpstr>Calibri</vt:lpstr>
      <vt:lpstr>Century Gothic</vt:lpstr>
      <vt:lpstr>Consolas</vt:lpstr>
      <vt:lpstr>Lucida Grande</vt:lpstr>
      <vt:lpstr>Source Sans Pro</vt:lpstr>
      <vt:lpstr>Source Sans Pro Black</vt:lpstr>
      <vt:lpstr>Arial</vt:lpstr>
      <vt:lpstr>dmg::information</vt:lpstr>
      <vt:lpstr>Service Discovery with  Consul</vt:lpstr>
      <vt:lpstr>What I’ll talk about…</vt:lpstr>
      <vt:lpstr>About me</vt:lpstr>
      <vt:lpstr>PowerPoint Presentation</vt:lpstr>
      <vt:lpstr>                        Is…</vt:lpstr>
      <vt:lpstr>Some background</vt:lpstr>
      <vt:lpstr>Some background</vt:lpstr>
      <vt:lpstr>Some background</vt:lpstr>
      <vt:lpstr>Challenges with High Availability</vt:lpstr>
      <vt:lpstr>Challenges with High Availability</vt:lpstr>
      <vt:lpstr>Challenges with High Availability</vt:lpstr>
      <vt:lpstr>But why not…</vt:lpstr>
      <vt:lpstr>But why not The Cloud?</vt:lpstr>
      <vt:lpstr>PowerPoint Presentation</vt:lpstr>
      <vt:lpstr>So… Why                         ?</vt:lpstr>
      <vt:lpstr>Demos</vt:lpstr>
      <vt:lpstr>DEMO 0 – Install, Run &amp; Connect to CONSUL</vt:lpstr>
      <vt:lpstr>Demo 1 - Simplest app to list Consul  nodes</vt:lpstr>
      <vt:lpstr>Demo 2 – Service Registration</vt:lpstr>
      <vt:lpstr>Demo 3 – Service Discovery</vt:lpstr>
      <vt:lpstr>Demo 3a – Service Discovery by dns</vt:lpstr>
      <vt:lpstr>Demo 4 – Monitoring Service Health</vt:lpstr>
      <vt:lpstr>Demo 5 – Consul Clusters</vt:lpstr>
      <vt:lpstr>Demo 6 – Abusing the K/V Store</vt:lpstr>
      <vt:lpstr>Is  CONsu        your savior of ”High Availability”?</vt:lpstr>
      <vt:lpstr>ANY QUESTIONS ?</vt:lpstr>
      <vt:lpstr>Service Discovery with Consul.io</vt:lpstr>
    </vt:vector>
  </TitlesOfParts>
  <Company>Microsoft</Company>
  <LinksUpToDate>false</LinksUpToDate>
  <SharedDoc>false</SharedDoc>
  <HyperlinksChanged>false</HyperlinksChanged>
  <AppVersion>15.0025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here</dc:title>
  <dc:creator>Carl de Beer</dc:creator>
  <cp:lastModifiedBy>Joel Hammond-Turner</cp:lastModifiedBy>
  <cp:revision>360</cp:revision>
  <cp:lastPrinted>2013-08-15T16:19:35Z</cp:lastPrinted>
  <dcterms:created xsi:type="dcterms:W3CDTF">2013-08-12T11:04:40Z</dcterms:created>
  <dcterms:modified xsi:type="dcterms:W3CDTF">2017-05-06T08:47:14Z</dcterms:modified>
</cp:coreProperties>
</file>